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Lst>
  <p:sldSz cy="5143500" cx="9144000"/>
  <p:notesSz cx="6858000" cy="9144000"/>
  <p:embeddedFontLst>
    <p:embeddedFont>
      <p:font typeface="Roboto"/>
      <p:regular r:id="rId81"/>
      <p:bold r:id="rId82"/>
      <p:italic r:id="rId83"/>
      <p:boldItalic r:id="rId84"/>
    </p:embeddedFont>
    <p:embeddedFont>
      <p:font typeface="Nunito"/>
      <p:regular r:id="rId85"/>
      <p:bold r:id="rId86"/>
      <p:italic r:id="rId87"/>
      <p:boldItalic r:id="rId88"/>
    </p:embeddedFont>
    <p:embeddedFont>
      <p:font typeface="Maven Pro"/>
      <p:regular r:id="rId89"/>
      <p:bold r:id="rId9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Roboto-boldItalic.fntdata"/><Relationship Id="rId83" Type="http://schemas.openxmlformats.org/officeDocument/2006/relationships/font" Target="fonts/Roboto-italic.fntdata"/><Relationship Id="rId42" Type="http://schemas.openxmlformats.org/officeDocument/2006/relationships/slide" Target="slides/slide37.xml"/><Relationship Id="rId86" Type="http://schemas.openxmlformats.org/officeDocument/2006/relationships/font" Target="fonts/Nunito-bold.fntdata"/><Relationship Id="rId41" Type="http://schemas.openxmlformats.org/officeDocument/2006/relationships/slide" Target="slides/slide36.xml"/><Relationship Id="rId85" Type="http://schemas.openxmlformats.org/officeDocument/2006/relationships/font" Target="fonts/Nunito-regular.fntdata"/><Relationship Id="rId44" Type="http://schemas.openxmlformats.org/officeDocument/2006/relationships/slide" Target="slides/slide39.xml"/><Relationship Id="rId88" Type="http://schemas.openxmlformats.org/officeDocument/2006/relationships/font" Target="fonts/Nunito-boldItalic.fntdata"/><Relationship Id="rId43" Type="http://schemas.openxmlformats.org/officeDocument/2006/relationships/slide" Target="slides/slide38.xml"/><Relationship Id="rId87" Type="http://schemas.openxmlformats.org/officeDocument/2006/relationships/font" Target="fonts/Nunito-italic.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MavenPro-regular.fntdata"/><Relationship Id="rId80" Type="http://schemas.openxmlformats.org/officeDocument/2006/relationships/slide" Target="slides/slide75.xml"/><Relationship Id="rId82" Type="http://schemas.openxmlformats.org/officeDocument/2006/relationships/font" Target="fonts/Roboto-bold.fntdata"/><Relationship Id="rId81"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0" Type="http://schemas.openxmlformats.org/officeDocument/2006/relationships/font" Target="fonts/MavenPro-bold.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590f474c35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590f474c35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590f474c35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590f474c35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590f474c35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590f474c35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590f474c35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590f474c35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590f474c35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590f474c35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590f474c35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590f474c35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590f474c35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590f474c35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590f474c35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590f474c35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590f474c35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590f474c35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590f474c35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590f474c35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590f474c3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590f474c3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590f474c35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590f474c35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590f474c35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590f474c35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g590f474c35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590f474c35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g590f474c35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590f474c35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590f474c35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590f474c35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590f474c35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590f474c35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Google Shape;514;g590f474c35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590f474c35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g590f474c35_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590f474c35_0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 name="Shape 534"/>
        <p:cNvGrpSpPr/>
        <p:nvPr/>
      </p:nvGrpSpPr>
      <p:grpSpPr>
        <a:xfrm>
          <a:off x="0" y="0"/>
          <a:ext cx="0" cy="0"/>
          <a:chOff x="0" y="0"/>
          <a:chExt cx="0" cy="0"/>
        </a:xfrm>
      </p:grpSpPr>
      <p:sp>
        <p:nvSpPr>
          <p:cNvPr id="535" name="Google Shape;535;g590f474c35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590f474c35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g590f474c35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590f474c35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590f474c35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590f474c35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Google Shape;551;g590f474c35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590f474c35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590f474c35_3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590f474c35_3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Google Shape;567;g590f474c35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590f474c35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g590f474c35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590f474c35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 name="Shape 581"/>
        <p:cNvGrpSpPr/>
        <p:nvPr/>
      </p:nvGrpSpPr>
      <p:grpSpPr>
        <a:xfrm>
          <a:off x="0" y="0"/>
          <a:ext cx="0" cy="0"/>
          <a:chOff x="0" y="0"/>
          <a:chExt cx="0" cy="0"/>
        </a:xfrm>
      </p:grpSpPr>
      <p:sp>
        <p:nvSpPr>
          <p:cNvPr id="582" name="Google Shape;582;g590f474c35_3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590f474c35_3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Google Shape;589;g590f474c35_3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590f474c35_3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5" name="Shape 595"/>
        <p:cNvGrpSpPr/>
        <p:nvPr/>
      </p:nvGrpSpPr>
      <p:grpSpPr>
        <a:xfrm>
          <a:off x="0" y="0"/>
          <a:ext cx="0" cy="0"/>
          <a:chOff x="0" y="0"/>
          <a:chExt cx="0" cy="0"/>
        </a:xfrm>
      </p:grpSpPr>
      <p:sp>
        <p:nvSpPr>
          <p:cNvPr id="596" name="Google Shape;596;g590f474c35_3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590f474c35_3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Google Shape;606;g590f474c35_3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590f474c35_3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 name="Shape 614"/>
        <p:cNvGrpSpPr/>
        <p:nvPr/>
      </p:nvGrpSpPr>
      <p:grpSpPr>
        <a:xfrm>
          <a:off x="0" y="0"/>
          <a:ext cx="0" cy="0"/>
          <a:chOff x="0" y="0"/>
          <a:chExt cx="0" cy="0"/>
        </a:xfrm>
      </p:grpSpPr>
      <p:sp>
        <p:nvSpPr>
          <p:cNvPr id="615" name="Google Shape;615;g590f474c35_3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590f474c35_3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g590f474c35_3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590f474c35_3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590f474c35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590f474c35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g590f474c35_3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590f474c35_3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Google Shape;639;g590f474c35_3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590f474c35_3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7" name="Shape 647"/>
        <p:cNvGrpSpPr/>
        <p:nvPr/>
      </p:nvGrpSpPr>
      <p:grpSpPr>
        <a:xfrm>
          <a:off x="0" y="0"/>
          <a:ext cx="0" cy="0"/>
          <a:chOff x="0" y="0"/>
          <a:chExt cx="0" cy="0"/>
        </a:xfrm>
      </p:grpSpPr>
      <p:sp>
        <p:nvSpPr>
          <p:cNvPr id="648" name="Google Shape;648;g590f474c35_3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590f474c35_3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5" name="Shape 655"/>
        <p:cNvGrpSpPr/>
        <p:nvPr/>
      </p:nvGrpSpPr>
      <p:grpSpPr>
        <a:xfrm>
          <a:off x="0" y="0"/>
          <a:ext cx="0" cy="0"/>
          <a:chOff x="0" y="0"/>
          <a:chExt cx="0" cy="0"/>
        </a:xfrm>
      </p:grpSpPr>
      <p:sp>
        <p:nvSpPr>
          <p:cNvPr id="656" name="Google Shape;656;g590f474c35_3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590f474c35_3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3" name="Shape 663"/>
        <p:cNvGrpSpPr/>
        <p:nvPr/>
      </p:nvGrpSpPr>
      <p:grpSpPr>
        <a:xfrm>
          <a:off x="0" y="0"/>
          <a:ext cx="0" cy="0"/>
          <a:chOff x="0" y="0"/>
          <a:chExt cx="0" cy="0"/>
        </a:xfrm>
      </p:grpSpPr>
      <p:sp>
        <p:nvSpPr>
          <p:cNvPr id="664" name="Google Shape;664;g590f474c35_3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590f474c35_3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1" name="Shape 671"/>
        <p:cNvGrpSpPr/>
        <p:nvPr/>
      </p:nvGrpSpPr>
      <p:grpSpPr>
        <a:xfrm>
          <a:off x="0" y="0"/>
          <a:ext cx="0" cy="0"/>
          <a:chOff x="0" y="0"/>
          <a:chExt cx="0" cy="0"/>
        </a:xfrm>
      </p:grpSpPr>
      <p:sp>
        <p:nvSpPr>
          <p:cNvPr id="672" name="Google Shape;672;g590f474c35_3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590f474c35_3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9" name="Shape 679"/>
        <p:cNvGrpSpPr/>
        <p:nvPr/>
      </p:nvGrpSpPr>
      <p:grpSpPr>
        <a:xfrm>
          <a:off x="0" y="0"/>
          <a:ext cx="0" cy="0"/>
          <a:chOff x="0" y="0"/>
          <a:chExt cx="0" cy="0"/>
        </a:xfrm>
      </p:grpSpPr>
      <p:sp>
        <p:nvSpPr>
          <p:cNvPr id="680" name="Google Shape;680;g590f474c35_3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590f474c35_3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6" name="Shape 686"/>
        <p:cNvGrpSpPr/>
        <p:nvPr/>
      </p:nvGrpSpPr>
      <p:grpSpPr>
        <a:xfrm>
          <a:off x="0" y="0"/>
          <a:ext cx="0" cy="0"/>
          <a:chOff x="0" y="0"/>
          <a:chExt cx="0" cy="0"/>
        </a:xfrm>
      </p:grpSpPr>
      <p:sp>
        <p:nvSpPr>
          <p:cNvPr id="687" name="Google Shape;687;g590f474c35_3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590f474c35_3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4" name="Shape 694"/>
        <p:cNvGrpSpPr/>
        <p:nvPr/>
      </p:nvGrpSpPr>
      <p:grpSpPr>
        <a:xfrm>
          <a:off x="0" y="0"/>
          <a:ext cx="0" cy="0"/>
          <a:chOff x="0" y="0"/>
          <a:chExt cx="0" cy="0"/>
        </a:xfrm>
      </p:grpSpPr>
      <p:sp>
        <p:nvSpPr>
          <p:cNvPr id="695" name="Google Shape;695;g590f474c35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590f474c35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2" name="Shape 702"/>
        <p:cNvGrpSpPr/>
        <p:nvPr/>
      </p:nvGrpSpPr>
      <p:grpSpPr>
        <a:xfrm>
          <a:off x="0" y="0"/>
          <a:ext cx="0" cy="0"/>
          <a:chOff x="0" y="0"/>
          <a:chExt cx="0" cy="0"/>
        </a:xfrm>
      </p:grpSpPr>
      <p:sp>
        <p:nvSpPr>
          <p:cNvPr id="703" name="Google Shape;703;g590f474c35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590f474c35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59cb7f995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59cb7f99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2" name="Shape 712"/>
        <p:cNvGrpSpPr/>
        <p:nvPr/>
      </p:nvGrpSpPr>
      <p:grpSpPr>
        <a:xfrm>
          <a:off x="0" y="0"/>
          <a:ext cx="0" cy="0"/>
          <a:chOff x="0" y="0"/>
          <a:chExt cx="0" cy="0"/>
        </a:xfrm>
      </p:grpSpPr>
      <p:sp>
        <p:nvSpPr>
          <p:cNvPr id="713" name="Google Shape;713;g590f474c35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590f474c35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Google Shape;721;g590f474c35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590f474c35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9" name="Shape 729"/>
        <p:cNvGrpSpPr/>
        <p:nvPr/>
      </p:nvGrpSpPr>
      <p:grpSpPr>
        <a:xfrm>
          <a:off x="0" y="0"/>
          <a:ext cx="0" cy="0"/>
          <a:chOff x="0" y="0"/>
          <a:chExt cx="0" cy="0"/>
        </a:xfrm>
      </p:grpSpPr>
      <p:sp>
        <p:nvSpPr>
          <p:cNvPr id="730" name="Google Shape;730;g590f474c35_2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590f474c35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8" name="Shape 738"/>
        <p:cNvGrpSpPr/>
        <p:nvPr/>
      </p:nvGrpSpPr>
      <p:grpSpPr>
        <a:xfrm>
          <a:off x="0" y="0"/>
          <a:ext cx="0" cy="0"/>
          <a:chOff x="0" y="0"/>
          <a:chExt cx="0" cy="0"/>
        </a:xfrm>
      </p:grpSpPr>
      <p:sp>
        <p:nvSpPr>
          <p:cNvPr id="739" name="Google Shape;739;g590f474c35_2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590f474c35_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1" name="Shape 751"/>
        <p:cNvGrpSpPr/>
        <p:nvPr/>
      </p:nvGrpSpPr>
      <p:grpSpPr>
        <a:xfrm>
          <a:off x="0" y="0"/>
          <a:ext cx="0" cy="0"/>
          <a:chOff x="0" y="0"/>
          <a:chExt cx="0" cy="0"/>
        </a:xfrm>
      </p:grpSpPr>
      <p:sp>
        <p:nvSpPr>
          <p:cNvPr id="752" name="Google Shape;752;g590f474c35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590f474c35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3" name="Shape 763"/>
        <p:cNvGrpSpPr/>
        <p:nvPr/>
      </p:nvGrpSpPr>
      <p:grpSpPr>
        <a:xfrm>
          <a:off x="0" y="0"/>
          <a:ext cx="0" cy="0"/>
          <a:chOff x="0" y="0"/>
          <a:chExt cx="0" cy="0"/>
        </a:xfrm>
      </p:grpSpPr>
      <p:sp>
        <p:nvSpPr>
          <p:cNvPr id="764" name="Google Shape;764;g590f474c35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590f474c35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2" name="Shape 772"/>
        <p:cNvGrpSpPr/>
        <p:nvPr/>
      </p:nvGrpSpPr>
      <p:grpSpPr>
        <a:xfrm>
          <a:off x="0" y="0"/>
          <a:ext cx="0" cy="0"/>
          <a:chOff x="0" y="0"/>
          <a:chExt cx="0" cy="0"/>
        </a:xfrm>
      </p:grpSpPr>
      <p:sp>
        <p:nvSpPr>
          <p:cNvPr id="773" name="Google Shape;773;g590f474c35_2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590f474c35_2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0" name="Shape 780"/>
        <p:cNvGrpSpPr/>
        <p:nvPr/>
      </p:nvGrpSpPr>
      <p:grpSpPr>
        <a:xfrm>
          <a:off x="0" y="0"/>
          <a:ext cx="0" cy="0"/>
          <a:chOff x="0" y="0"/>
          <a:chExt cx="0" cy="0"/>
        </a:xfrm>
      </p:grpSpPr>
      <p:sp>
        <p:nvSpPr>
          <p:cNvPr id="781" name="Google Shape;781;g590f474c35_2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590f474c35_2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9" name="Shape 789"/>
        <p:cNvGrpSpPr/>
        <p:nvPr/>
      </p:nvGrpSpPr>
      <p:grpSpPr>
        <a:xfrm>
          <a:off x="0" y="0"/>
          <a:ext cx="0" cy="0"/>
          <a:chOff x="0" y="0"/>
          <a:chExt cx="0" cy="0"/>
        </a:xfrm>
      </p:grpSpPr>
      <p:sp>
        <p:nvSpPr>
          <p:cNvPr id="790" name="Google Shape;790;g590f474c35_2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590f474c35_2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9" name="Shape 799"/>
        <p:cNvGrpSpPr/>
        <p:nvPr/>
      </p:nvGrpSpPr>
      <p:grpSpPr>
        <a:xfrm>
          <a:off x="0" y="0"/>
          <a:ext cx="0" cy="0"/>
          <a:chOff x="0" y="0"/>
          <a:chExt cx="0" cy="0"/>
        </a:xfrm>
      </p:grpSpPr>
      <p:sp>
        <p:nvSpPr>
          <p:cNvPr id="800" name="Google Shape;800;g590f474c35_2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590f474c35_2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590f474c35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590f474c35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6" name="Shape 806"/>
        <p:cNvGrpSpPr/>
        <p:nvPr/>
      </p:nvGrpSpPr>
      <p:grpSpPr>
        <a:xfrm>
          <a:off x="0" y="0"/>
          <a:ext cx="0" cy="0"/>
          <a:chOff x="0" y="0"/>
          <a:chExt cx="0" cy="0"/>
        </a:xfrm>
      </p:grpSpPr>
      <p:sp>
        <p:nvSpPr>
          <p:cNvPr id="807" name="Google Shape;807;g590f474c35_2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590f474c35_2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4" name="Shape 814"/>
        <p:cNvGrpSpPr/>
        <p:nvPr/>
      </p:nvGrpSpPr>
      <p:grpSpPr>
        <a:xfrm>
          <a:off x="0" y="0"/>
          <a:ext cx="0" cy="0"/>
          <a:chOff x="0" y="0"/>
          <a:chExt cx="0" cy="0"/>
        </a:xfrm>
      </p:grpSpPr>
      <p:sp>
        <p:nvSpPr>
          <p:cNvPr id="815" name="Google Shape;815;g590f474c35_2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590f474c35_2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4" name="Shape 824"/>
        <p:cNvGrpSpPr/>
        <p:nvPr/>
      </p:nvGrpSpPr>
      <p:grpSpPr>
        <a:xfrm>
          <a:off x="0" y="0"/>
          <a:ext cx="0" cy="0"/>
          <a:chOff x="0" y="0"/>
          <a:chExt cx="0" cy="0"/>
        </a:xfrm>
      </p:grpSpPr>
      <p:sp>
        <p:nvSpPr>
          <p:cNvPr id="825" name="Google Shape;825;g590f474c35_2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590f474c35_2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2" name="Shape 832"/>
        <p:cNvGrpSpPr/>
        <p:nvPr/>
      </p:nvGrpSpPr>
      <p:grpSpPr>
        <a:xfrm>
          <a:off x="0" y="0"/>
          <a:ext cx="0" cy="0"/>
          <a:chOff x="0" y="0"/>
          <a:chExt cx="0" cy="0"/>
        </a:xfrm>
      </p:grpSpPr>
      <p:sp>
        <p:nvSpPr>
          <p:cNvPr id="833" name="Google Shape;833;g590f474c35_2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590f474c35_2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1" name="Shape 841"/>
        <p:cNvGrpSpPr/>
        <p:nvPr/>
      </p:nvGrpSpPr>
      <p:grpSpPr>
        <a:xfrm>
          <a:off x="0" y="0"/>
          <a:ext cx="0" cy="0"/>
          <a:chOff x="0" y="0"/>
          <a:chExt cx="0" cy="0"/>
        </a:xfrm>
      </p:grpSpPr>
      <p:sp>
        <p:nvSpPr>
          <p:cNvPr id="842" name="Google Shape;842;g590f474c35_2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590f474c35_2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Se puede filtrar las historias</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0" name="Shape 850"/>
        <p:cNvGrpSpPr/>
        <p:nvPr/>
      </p:nvGrpSpPr>
      <p:grpSpPr>
        <a:xfrm>
          <a:off x="0" y="0"/>
          <a:ext cx="0" cy="0"/>
          <a:chOff x="0" y="0"/>
          <a:chExt cx="0" cy="0"/>
        </a:xfrm>
      </p:grpSpPr>
      <p:sp>
        <p:nvSpPr>
          <p:cNvPr id="851" name="Google Shape;851;g590f474c35_2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590f474c35_2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3" name="Shape 863"/>
        <p:cNvGrpSpPr/>
        <p:nvPr/>
      </p:nvGrpSpPr>
      <p:grpSpPr>
        <a:xfrm>
          <a:off x="0" y="0"/>
          <a:ext cx="0" cy="0"/>
          <a:chOff x="0" y="0"/>
          <a:chExt cx="0" cy="0"/>
        </a:xfrm>
      </p:grpSpPr>
      <p:sp>
        <p:nvSpPr>
          <p:cNvPr id="864" name="Google Shape;864;g590f474c35_2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590f474c35_2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1" name="Shape 871"/>
        <p:cNvGrpSpPr/>
        <p:nvPr/>
      </p:nvGrpSpPr>
      <p:grpSpPr>
        <a:xfrm>
          <a:off x="0" y="0"/>
          <a:ext cx="0" cy="0"/>
          <a:chOff x="0" y="0"/>
          <a:chExt cx="0" cy="0"/>
        </a:xfrm>
      </p:grpSpPr>
      <p:sp>
        <p:nvSpPr>
          <p:cNvPr id="872" name="Google Shape;872;g590f474c35_2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590f474c35_2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1" name="Shape 881"/>
        <p:cNvGrpSpPr/>
        <p:nvPr/>
      </p:nvGrpSpPr>
      <p:grpSpPr>
        <a:xfrm>
          <a:off x="0" y="0"/>
          <a:ext cx="0" cy="0"/>
          <a:chOff x="0" y="0"/>
          <a:chExt cx="0" cy="0"/>
        </a:xfrm>
      </p:grpSpPr>
      <p:sp>
        <p:nvSpPr>
          <p:cNvPr id="882" name="Google Shape;882;g590f474c35_2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590f474c35_2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3" name="Shape 893"/>
        <p:cNvGrpSpPr/>
        <p:nvPr/>
      </p:nvGrpSpPr>
      <p:grpSpPr>
        <a:xfrm>
          <a:off x="0" y="0"/>
          <a:ext cx="0" cy="0"/>
          <a:chOff x="0" y="0"/>
          <a:chExt cx="0" cy="0"/>
        </a:xfrm>
      </p:grpSpPr>
      <p:sp>
        <p:nvSpPr>
          <p:cNvPr id="894" name="Google Shape;894;g590f474c35_2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590f474c35_2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590f474c35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590f474c35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4" name="Shape 904"/>
        <p:cNvGrpSpPr/>
        <p:nvPr/>
      </p:nvGrpSpPr>
      <p:grpSpPr>
        <a:xfrm>
          <a:off x="0" y="0"/>
          <a:ext cx="0" cy="0"/>
          <a:chOff x="0" y="0"/>
          <a:chExt cx="0" cy="0"/>
        </a:xfrm>
      </p:grpSpPr>
      <p:sp>
        <p:nvSpPr>
          <p:cNvPr id="905" name="Google Shape;905;g590f474c35_2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590f474c35_2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1" name="Shape 911"/>
        <p:cNvGrpSpPr/>
        <p:nvPr/>
      </p:nvGrpSpPr>
      <p:grpSpPr>
        <a:xfrm>
          <a:off x="0" y="0"/>
          <a:ext cx="0" cy="0"/>
          <a:chOff x="0" y="0"/>
          <a:chExt cx="0" cy="0"/>
        </a:xfrm>
      </p:grpSpPr>
      <p:sp>
        <p:nvSpPr>
          <p:cNvPr id="912" name="Google Shape;912;g590f474c35_2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590f474c35_2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2" name="Shape 922"/>
        <p:cNvGrpSpPr/>
        <p:nvPr/>
      </p:nvGrpSpPr>
      <p:grpSpPr>
        <a:xfrm>
          <a:off x="0" y="0"/>
          <a:ext cx="0" cy="0"/>
          <a:chOff x="0" y="0"/>
          <a:chExt cx="0" cy="0"/>
        </a:xfrm>
      </p:grpSpPr>
      <p:sp>
        <p:nvSpPr>
          <p:cNvPr id="923" name="Google Shape;923;g590f474c35_2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590f474c35_2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1" name="Shape 931"/>
        <p:cNvGrpSpPr/>
        <p:nvPr/>
      </p:nvGrpSpPr>
      <p:grpSpPr>
        <a:xfrm>
          <a:off x="0" y="0"/>
          <a:ext cx="0" cy="0"/>
          <a:chOff x="0" y="0"/>
          <a:chExt cx="0" cy="0"/>
        </a:xfrm>
      </p:grpSpPr>
      <p:sp>
        <p:nvSpPr>
          <p:cNvPr id="932" name="Google Shape;932;g590f474c35_2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590f474c35_2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1" name="Shape 941"/>
        <p:cNvGrpSpPr/>
        <p:nvPr/>
      </p:nvGrpSpPr>
      <p:grpSpPr>
        <a:xfrm>
          <a:off x="0" y="0"/>
          <a:ext cx="0" cy="0"/>
          <a:chOff x="0" y="0"/>
          <a:chExt cx="0" cy="0"/>
        </a:xfrm>
      </p:grpSpPr>
      <p:sp>
        <p:nvSpPr>
          <p:cNvPr id="942" name="Google Shape;942;g590f474c35_2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590f474c35_2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1" name="Shape 951"/>
        <p:cNvGrpSpPr/>
        <p:nvPr/>
      </p:nvGrpSpPr>
      <p:grpSpPr>
        <a:xfrm>
          <a:off x="0" y="0"/>
          <a:ext cx="0" cy="0"/>
          <a:chOff x="0" y="0"/>
          <a:chExt cx="0" cy="0"/>
        </a:xfrm>
      </p:grpSpPr>
      <p:sp>
        <p:nvSpPr>
          <p:cNvPr id="952" name="Google Shape;952;g590f474c35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590f474c35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590f474c35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590f474c35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590f474c35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590f474c35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1.png"/><Relationship Id="rId4" Type="http://schemas.openxmlformats.org/officeDocument/2006/relationships/image" Target="../media/image25.png"/><Relationship Id="rId5"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image" Target="../media/image10.png"/><Relationship Id="rId6"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16.png"/><Relationship Id="rId5" Type="http://schemas.openxmlformats.org/officeDocument/2006/relationships/image" Target="../media/image19.png"/><Relationship Id="rId6"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37.png"/><Relationship Id="rId5"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7.png"/><Relationship Id="rId6"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46.png"/><Relationship Id="rId4" Type="http://schemas.openxmlformats.org/officeDocument/2006/relationships/image" Target="../media/image34.png"/><Relationship Id="rId5"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9.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6.png"/><Relationship Id="rId4" Type="http://schemas.openxmlformats.org/officeDocument/2006/relationships/image" Target="../media/image30.png"/><Relationship Id="rId5"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43.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3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8.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40.png"/><Relationship Id="rId4" Type="http://schemas.openxmlformats.org/officeDocument/2006/relationships/image" Target="../media/image51.png"/><Relationship Id="rId5" Type="http://schemas.openxmlformats.org/officeDocument/2006/relationships/image" Target="../media/image47.png"/><Relationship Id="rId6" Type="http://schemas.openxmlformats.org/officeDocument/2006/relationships/image" Target="../media/image53.png"/><Relationship Id="rId7"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44.png"/><Relationship Id="rId4" Type="http://schemas.openxmlformats.org/officeDocument/2006/relationships/image" Target="../media/image57.png"/><Relationship Id="rId5"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48.png"/><Relationship Id="rId4" Type="http://schemas.openxmlformats.org/officeDocument/2006/relationships/image" Target="../media/image50.png"/><Relationship Id="rId5" Type="http://schemas.openxmlformats.org/officeDocument/2006/relationships/image" Target="../media/image49.png"/><Relationship Id="rId6" Type="http://schemas.openxmlformats.org/officeDocument/2006/relationships/image" Target="../media/image5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55.png"/><Relationship Id="rId4" Type="http://schemas.openxmlformats.org/officeDocument/2006/relationships/image" Target="../media/image63.png"/><Relationship Id="rId5" Type="http://schemas.openxmlformats.org/officeDocument/2006/relationships/image" Target="../media/image5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77.png"/><Relationship Id="rId4" Type="http://schemas.openxmlformats.org/officeDocument/2006/relationships/image" Target="../media/image54.png"/><Relationship Id="rId5" Type="http://schemas.openxmlformats.org/officeDocument/2006/relationships/image" Target="../media/image58.png"/><Relationship Id="rId6" Type="http://schemas.openxmlformats.org/officeDocument/2006/relationships/image" Target="../media/image5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76.png"/><Relationship Id="rId4" Type="http://schemas.openxmlformats.org/officeDocument/2006/relationships/image" Target="../media/image61.png"/><Relationship Id="rId5" Type="http://schemas.openxmlformats.org/officeDocument/2006/relationships/image" Target="../media/image6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74.png"/><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46.png"/><Relationship Id="rId4" Type="http://schemas.openxmlformats.org/officeDocument/2006/relationships/image" Target="../media/image6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gradle.org/" TargetMode="External"/><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gradle.org/release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9.png"/><Relationship Id="rId4" Type="http://schemas.openxmlformats.org/officeDocument/2006/relationships/hyperlink" Target="https://gradle.org/release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7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83.png"/><Relationship Id="rId4" Type="http://schemas.openxmlformats.org/officeDocument/2006/relationships/image" Target="../media/image80.png"/><Relationship Id="rId5" Type="http://schemas.openxmlformats.org/officeDocument/2006/relationships/image" Target="../media/image6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7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8.png"/><Relationship Id="rId4" Type="http://schemas.openxmlformats.org/officeDocument/2006/relationships/image" Target="../media/image81.png"/><Relationship Id="rId5" Type="http://schemas.openxmlformats.org/officeDocument/2006/relationships/image" Target="../media/image7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72.png"/><Relationship Id="rId4" Type="http://schemas.openxmlformats.org/officeDocument/2006/relationships/image" Target="../media/image7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7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9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7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90.png"/><Relationship Id="rId4" Type="http://schemas.openxmlformats.org/officeDocument/2006/relationships/image" Target="../media/image82.png"/><Relationship Id="rId5" Type="http://schemas.openxmlformats.org/officeDocument/2006/relationships/image" Target="../media/image1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92.png"/><Relationship Id="rId4" Type="http://schemas.openxmlformats.org/officeDocument/2006/relationships/image" Target="../media/image9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8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8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88.png"/><Relationship Id="rId4" Type="http://schemas.openxmlformats.org/officeDocument/2006/relationships/image" Target="../media/image11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9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84.png"/><Relationship Id="rId4" Type="http://schemas.openxmlformats.org/officeDocument/2006/relationships/image" Target="../media/image8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98.png"/><Relationship Id="rId4" Type="http://schemas.openxmlformats.org/officeDocument/2006/relationships/image" Target="../media/image86.png"/><Relationship Id="rId5" Type="http://schemas.openxmlformats.org/officeDocument/2006/relationships/image" Target="../media/image8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hyperlink" Target="http://radar.oreilly.com/2012/06/what-is-devops.html"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97.png"/><Relationship Id="rId4" Type="http://schemas.openxmlformats.org/officeDocument/2006/relationships/image" Target="../media/image99.png"/><Relationship Id="rId5" Type="http://schemas.openxmlformats.org/officeDocument/2006/relationships/image" Target="../media/image9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111.png"/><Relationship Id="rId4" Type="http://schemas.openxmlformats.org/officeDocument/2006/relationships/image" Target="../media/image102.png"/><Relationship Id="rId5" Type="http://schemas.openxmlformats.org/officeDocument/2006/relationships/image" Target="../media/image10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94.png"/><Relationship Id="rId4" Type="http://schemas.openxmlformats.org/officeDocument/2006/relationships/image" Target="../media/image10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10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104.png"/><Relationship Id="rId4" Type="http://schemas.openxmlformats.org/officeDocument/2006/relationships/image" Target="../media/image105.png"/><Relationship Id="rId5" Type="http://schemas.openxmlformats.org/officeDocument/2006/relationships/image" Target="../media/image108.png"/><Relationship Id="rId6" Type="http://schemas.openxmlformats.org/officeDocument/2006/relationships/image" Target="../media/image107.png"/><Relationship Id="rId7" Type="http://schemas.openxmlformats.org/officeDocument/2006/relationships/image" Target="../media/image11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11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10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121.png"/><Relationship Id="rId4" Type="http://schemas.openxmlformats.org/officeDocument/2006/relationships/image" Target="../media/image10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112.png"/><Relationship Id="rId4" Type="http://schemas.openxmlformats.org/officeDocument/2006/relationships/image" Target="../media/image11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1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12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116.png"/><Relationship Id="rId4" Type="http://schemas.openxmlformats.org/officeDocument/2006/relationships/image" Target="../media/image11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11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12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120.png"/><Relationship Id="rId4" Type="http://schemas.openxmlformats.org/officeDocument/2006/relationships/image" Target="../media/image13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123.png"/><Relationship Id="rId4" Type="http://schemas.openxmlformats.org/officeDocument/2006/relationships/image" Target="../media/image12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image" Target="../media/image129.png"/><Relationship Id="rId4" Type="http://schemas.openxmlformats.org/officeDocument/2006/relationships/image" Target="../media/image12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 Id="rId3" Type="http://schemas.openxmlformats.org/officeDocument/2006/relationships/image" Target="../media/image125.png"/><Relationship Id="rId4" Type="http://schemas.openxmlformats.org/officeDocument/2006/relationships/image" Target="../media/image13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 Id="rId3" Type="http://schemas.openxmlformats.org/officeDocument/2006/relationships/image" Target="../media/image13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 Id="rId3" Type="http://schemas.openxmlformats.org/officeDocument/2006/relationships/image" Target="../media/image131.png"/><Relationship Id="rId4" Type="http://schemas.openxmlformats.org/officeDocument/2006/relationships/image" Target="../media/image1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 Id="rId3" Type="http://schemas.openxmlformats.org/officeDocument/2006/relationships/image" Target="../media/image13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 Id="rId3" Type="http://schemas.openxmlformats.org/officeDocument/2006/relationships/image" Target="../media/image142.png"/><Relationship Id="rId4" Type="http://schemas.openxmlformats.org/officeDocument/2006/relationships/image" Target="../media/image134.png"/><Relationship Id="rId5" Type="http://schemas.openxmlformats.org/officeDocument/2006/relationships/image" Target="../media/image13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 Id="rId3" Type="http://schemas.openxmlformats.org/officeDocument/2006/relationships/image" Target="../media/image135.png"/><Relationship Id="rId4" Type="http://schemas.openxmlformats.org/officeDocument/2006/relationships/image" Target="../media/image14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3.xml"/><Relationship Id="rId3" Type="http://schemas.openxmlformats.org/officeDocument/2006/relationships/image" Target="../media/image136.png"/><Relationship Id="rId4" Type="http://schemas.openxmlformats.org/officeDocument/2006/relationships/image" Target="../media/image14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 Id="rId3" Type="http://schemas.openxmlformats.org/officeDocument/2006/relationships/image" Target="../media/image144.png"/><Relationship Id="rId4" Type="http://schemas.openxmlformats.org/officeDocument/2006/relationships/image" Target="../media/image145.png"/><Relationship Id="rId5" Type="http://schemas.openxmlformats.org/officeDocument/2006/relationships/image" Target="../media/image14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pic>
        <p:nvPicPr>
          <p:cNvPr id="277" name="Google Shape;277;p13"/>
          <p:cNvPicPr preferRelativeResize="0"/>
          <p:nvPr/>
        </p:nvPicPr>
        <p:blipFill>
          <a:blip r:embed="rId3">
            <a:alphaModFix/>
          </a:blip>
          <a:stretch>
            <a:fillRect/>
          </a:stretch>
        </p:blipFill>
        <p:spPr>
          <a:xfrm>
            <a:off x="0" y="0"/>
            <a:ext cx="9144051" cy="5143500"/>
          </a:xfrm>
          <a:prstGeom prst="rect">
            <a:avLst/>
          </a:prstGeom>
          <a:noFill/>
          <a:ln>
            <a:noFill/>
          </a:ln>
        </p:spPr>
      </p:pic>
      <p:sp>
        <p:nvSpPr>
          <p:cNvPr id="278" name="Google Shape;278;p13"/>
          <p:cNvSpPr txBox="1"/>
          <p:nvPr>
            <p:ph type="ctrTitle"/>
          </p:nvPr>
        </p:nvSpPr>
        <p:spPr>
          <a:xfrm>
            <a:off x="0" y="1587175"/>
            <a:ext cx="4255500" cy="158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Pruebas de Software</a:t>
            </a:r>
            <a:endParaRPr/>
          </a:p>
        </p:txBody>
      </p:sp>
      <p:sp>
        <p:nvSpPr>
          <p:cNvPr id="279" name="Google Shape;279;p13"/>
          <p:cNvSpPr txBox="1"/>
          <p:nvPr>
            <p:ph idx="1" type="subTitle"/>
          </p:nvPr>
        </p:nvSpPr>
        <p:spPr>
          <a:xfrm>
            <a:off x="3829925" y="1926325"/>
            <a:ext cx="3718200" cy="1039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 sz="1800"/>
              <a:t>Miguel Ángel Beltrán</a:t>
            </a:r>
            <a:endParaRPr sz="1800"/>
          </a:p>
          <a:p>
            <a:pPr indent="-342900" lvl="0" marL="457200" rtl="0" algn="l">
              <a:spcBef>
                <a:spcPts val="0"/>
              </a:spcBef>
              <a:spcAft>
                <a:spcPts val="0"/>
              </a:spcAft>
              <a:buSzPts val="1800"/>
              <a:buChar char="●"/>
            </a:pPr>
            <a:r>
              <a:rPr lang="es" sz="1800"/>
              <a:t>Laura Juliana Mora</a:t>
            </a:r>
            <a:endParaRPr sz="1800"/>
          </a:p>
          <a:p>
            <a:pPr indent="-342900" lvl="0" marL="457200" rtl="0" algn="l">
              <a:spcBef>
                <a:spcPts val="0"/>
              </a:spcBef>
              <a:spcAft>
                <a:spcPts val="0"/>
              </a:spcAft>
              <a:buSzPts val="1800"/>
              <a:buChar char="●"/>
            </a:pPr>
            <a:r>
              <a:rPr lang="es" sz="1800"/>
              <a:t>Juan Sebastian Triana</a:t>
            </a:r>
            <a:endParaRPr sz="1800"/>
          </a:p>
        </p:txBody>
      </p:sp>
      <p:sp>
        <p:nvSpPr>
          <p:cNvPr id="280" name="Google Shape;280;p1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22"/>
          <p:cNvSpPr txBox="1"/>
          <p:nvPr>
            <p:ph type="title"/>
          </p:nvPr>
        </p:nvSpPr>
        <p:spPr>
          <a:xfrm>
            <a:off x="1253600" y="56170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Funcionamiento</a:t>
            </a:r>
            <a:endParaRPr/>
          </a:p>
        </p:txBody>
      </p:sp>
      <p:sp>
        <p:nvSpPr>
          <p:cNvPr id="351" name="Google Shape;351;p2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352" name="Google Shape;352;p22"/>
          <p:cNvPicPr preferRelativeResize="0"/>
          <p:nvPr/>
        </p:nvPicPr>
        <p:blipFill>
          <a:blip r:embed="rId3">
            <a:alphaModFix/>
          </a:blip>
          <a:stretch>
            <a:fillRect/>
          </a:stretch>
        </p:blipFill>
        <p:spPr>
          <a:xfrm>
            <a:off x="124750" y="1446075"/>
            <a:ext cx="3519719" cy="3240825"/>
          </a:xfrm>
          <a:prstGeom prst="rect">
            <a:avLst/>
          </a:prstGeom>
          <a:noFill/>
          <a:ln>
            <a:noFill/>
          </a:ln>
        </p:spPr>
      </p:pic>
      <p:pic>
        <p:nvPicPr>
          <p:cNvPr id="353" name="Google Shape;353;p22"/>
          <p:cNvPicPr preferRelativeResize="0"/>
          <p:nvPr/>
        </p:nvPicPr>
        <p:blipFill>
          <a:blip r:embed="rId4">
            <a:alphaModFix/>
          </a:blip>
          <a:stretch>
            <a:fillRect/>
          </a:stretch>
        </p:blipFill>
        <p:spPr>
          <a:xfrm>
            <a:off x="4423669" y="266225"/>
            <a:ext cx="2784910" cy="3240826"/>
          </a:xfrm>
          <a:prstGeom prst="rect">
            <a:avLst/>
          </a:prstGeom>
          <a:noFill/>
          <a:ln>
            <a:noFill/>
          </a:ln>
        </p:spPr>
      </p:pic>
      <p:pic>
        <p:nvPicPr>
          <p:cNvPr id="354" name="Google Shape;354;p22"/>
          <p:cNvPicPr preferRelativeResize="0"/>
          <p:nvPr/>
        </p:nvPicPr>
        <p:blipFill>
          <a:blip r:embed="rId5">
            <a:alphaModFix/>
          </a:blip>
          <a:stretch>
            <a:fillRect/>
          </a:stretch>
        </p:blipFill>
        <p:spPr>
          <a:xfrm>
            <a:off x="3121150" y="3730321"/>
            <a:ext cx="5608076" cy="1306875"/>
          </a:xfrm>
          <a:prstGeom prst="rect">
            <a:avLst/>
          </a:prstGeom>
          <a:noFill/>
          <a:ln>
            <a:noFill/>
          </a:ln>
        </p:spPr>
      </p:pic>
      <p:sp>
        <p:nvSpPr>
          <p:cNvPr id="355" name="Google Shape;355;p22"/>
          <p:cNvSpPr txBox="1"/>
          <p:nvPr/>
        </p:nvSpPr>
        <p:spPr>
          <a:xfrm>
            <a:off x="1253600" y="939400"/>
            <a:ext cx="2599500" cy="2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Nunito"/>
                <a:ea typeface="Nunito"/>
                <a:cs typeface="Nunito"/>
                <a:sym typeface="Nunito"/>
              </a:rPr>
              <a:t>Escribimos el código y ejecutamos</a:t>
            </a:r>
            <a:endParaRPr>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23"/>
          <p:cNvSpPr txBox="1"/>
          <p:nvPr>
            <p:ph type="title"/>
          </p:nvPr>
        </p:nvSpPr>
        <p:spPr>
          <a:xfrm>
            <a:off x="1056750" y="6137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Funcionamiento</a:t>
            </a:r>
            <a:endParaRPr/>
          </a:p>
        </p:txBody>
      </p:sp>
      <p:sp>
        <p:nvSpPr>
          <p:cNvPr id="361" name="Google Shape;361;p2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362" name="Google Shape;362;p23"/>
          <p:cNvPicPr preferRelativeResize="0"/>
          <p:nvPr/>
        </p:nvPicPr>
        <p:blipFill>
          <a:blip r:embed="rId3">
            <a:alphaModFix/>
          </a:blip>
          <a:stretch>
            <a:fillRect/>
          </a:stretch>
        </p:blipFill>
        <p:spPr>
          <a:xfrm>
            <a:off x="152400" y="1456400"/>
            <a:ext cx="3638275" cy="3534700"/>
          </a:xfrm>
          <a:prstGeom prst="rect">
            <a:avLst/>
          </a:prstGeom>
          <a:noFill/>
          <a:ln>
            <a:noFill/>
          </a:ln>
        </p:spPr>
      </p:pic>
      <p:pic>
        <p:nvPicPr>
          <p:cNvPr id="363" name="Google Shape;363;p23"/>
          <p:cNvPicPr preferRelativeResize="0"/>
          <p:nvPr/>
        </p:nvPicPr>
        <p:blipFill>
          <a:blip r:embed="rId4">
            <a:alphaModFix/>
          </a:blip>
          <a:stretch>
            <a:fillRect/>
          </a:stretch>
        </p:blipFill>
        <p:spPr>
          <a:xfrm>
            <a:off x="3998400" y="0"/>
            <a:ext cx="3032127" cy="3240826"/>
          </a:xfrm>
          <a:prstGeom prst="rect">
            <a:avLst/>
          </a:prstGeom>
          <a:noFill/>
          <a:ln>
            <a:noFill/>
          </a:ln>
        </p:spPr>
      </p:pic>
      <p:pic>
        <p:nvPicPr>
          <p:cNvPr id="364" name="Google Shape;364;p23"/>
          <p:cNvPicPr preferRelativeResize="0"/>
          <p:nvPr/>
        </p:nvPicPr>
        <p:blipFill>
          <a:blip r:embed="rId5">
            <a:alphaModFix/>
          </a:blip>
          <a:stretch>
            <a:fillRect/>
          </a:stretch>
        </p:blipFill>
        <p:spPr>
          <a:xfrm>
            <a:off x="5158072" y="1713425"/>
            <a:ext cx="2966055" cy="3417151"/>
          </a:xfrm>
          <a:prstGeom prst="rect">
            <a:avLst/>
          </a:prstGeom>
          <a:noFill/>
          <a:ln>
            <a:noFill/>
          </a:ln>
        </p:spPr>
      </p:pic>
      <p:sp>
        <p:nvSpPr>
          <p:cNvPr id="365" name="Google Shape;365;p23"/>
          <p:cNvSpPr txBox="1"/>
          <p:nvPr/>
        </p:nvSpPr>
        <p:spPr>
          <a:xfrm>
            <a:off x="1158800" y="1106125"/>
            <a:ext cx="2184600" cy="8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Nunito"/>
                <a:ea typeface="Nunito"/>
                <a:cs typeface="Nunito"/>
                <a:sym typeface="Nunito"/>
              </a:rPr>
              <a:t>Prueba realizada a mano</a:t>
            </a:r>
            <a:endParaRPr>
              <a:latin typeface="Nunito"/>
              <a:ea typeface="Nunito"/>
              <a:cs typeface="Nunito"/>
              <a:sym typeface="Nunito"/>
            </a:endParaRPr>
          </a:p>
        </p:txBody>
      </p:sp>
      <p:pic>
        <p:nvPicPr>
          <p:cNvPr id="366" name="Google Shape;366;p23"/>
          <p:cNvPicPr preferRelativeResize="0"/>
          <p:nvPr/>
        </p:nvPicPr>
        <p:blipFill>
          <a:blip r:embed="rId6">
            <a:alphaModFix/>
          </a:blip>
          <a:stretch>
            <a:fillRect/>
          </a:stretch>
        </p:blipFill>
        <p:spPr>
          <a:xfrm>
            <a:off x="2636750" y="1456400"/>
            <a:ext cx="3534700" cy="3534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2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Funcionamiento</a:t>
            </a:r>
            <a:endParaRPr/>
          </a:p>
        </p:txBody>
      </p:sp>
      <p:sp>
        <p:nvSpPr>
          <p:cNvPr id="372" name="Google Shape;372;p2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373" name="Google Shape;373;p24"/>
          <p:cNvSpPr txBox="1"/>
          <p:nvPr/>
        </p:nvSpPr>
        <p:spPr>
          <a:xfrm>
            <a:off x="1303800" y="1013950"/>
            <a:ext cx="2876100" cy="3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Nunito"/>
                <a:ea typeface="Nunito"/>
                <a:cs typeface="Nunito"/>
                <a:sym typeface="Nunito"/>
              </a:rPr>
              <a:t>crear un prueba unitaria</a:t>
            </a:r>
            <a:endParaRPr>
              <a:latin typeface="Nunito"/>
              <a:ea typeface="Nunito"/>
              <a:cs typeface="Nunito"/>
              <a:sym typeface="Nunito"/>
            </a:endParaRPr>
          </a:p>
        </p:txBody>
      </p:sp>
      <p:pic>
        <p:nvPicPr>
          <p:cNvPr id="374" name="Google Shape;374;p24"/>
          <p:cNvPicPr preferRelativeResize="0"/>
          <p:nvPr/>
        </p:nvPicPr>
        <p:blipFill>
          <a:blip r:embed="rId3">
            <a:alphaModFix/>
          </a:blip>
          <a:stretch>
            <a:fillRect/>
          </a:stretch>
        </p:blipFill>
        <p:spPr>
          <a:xfrm>
            <a:off x="41775" y="1496150"/>
            <a:ext cx="2536402" cy="3240825"/>
          </a:xfrm>
          <a:prstGeom prst="rect">
            <a:avLst/>
          </a:prstGeom>
          <a:noFill/>
          <a:ln>
            <a:noFill/>
          </a:ln>
        </p:spPr>
      </p:pic>
      <p:pic>
        <p:nvPicPr>
          <p:cNvPr id="375" name="Google Shape;375;p24"/>
          <p:cNvPicPr preferRelativeResize="0"/>
          <p:nvPr/>
        </p:nvPicPr>
        <p:blipFill>
          <a:blip r:embed="rId4">
            <a:alphaModFix/>
          </a:blip>
          <a:stretch>
            <a:fillRect/>
          </a:stretch>
        </p:blipFill>
        <p:spPr>
          <a:xfrm>
            <a:off x="2454050" y="1355050"/>
            <a:ext cx="2876101" cy="2718727"/>
          </a:xfrm>
          <a:prstGeom prst="rect">
            <a:avLst/>
          </a:prstGeom>
          <a:noFill/>
          <a:ln>
            <a:noFill/>
          </a:ln>
        </p:spPr>
      </p:pic>
      <p:pic>
        <p:nvPicPr>
          <p:cNvPr id="376" name="Google Shape;376;p24"/>
          <p:cNvPicPr preferRelativeResize="0"/>
          <p:nvPr/>
        </p:nvPicPr>
        <p:blipFill>
          <a:blip r:embed="rId5">
            <a:alphaModFix/>
          </a:blip>
          <a:stretch>
            <a:fillRect/>
          </a:stretch>
        </p:blipFill>
        <p:spPr>
          <a:xfrm>
            <a:off x="4828100" y="100300"/>
            <a:ext cx="2810338" cy="3240824"/>
          </a:xfrm>
          <a:prstGeom prst="rect">
            <a:avLst/>
          </a:prstGeom>
          <a:noFill/>
          <a:ln>
            <a:noFill/>
          </a:ln>
        </p:spPr>
      </p:pic>
      <p:pic>
        <p:nvPicPr>
          <p:cNvPr id="377" name="Google Shape;377;p24"/>
          <p:cNvPicPr preferRelativeResize="0"/>
          <p:nvPr/>
        </p:nvPicPr>
        <p:blipFill>
          <a:blip r:embed="rId6">
            <a:alphaModFix/>
          </a:blip>
          <a:stretch>
            <a:fillRect/>
          </a:stretch>
        </p:blipFill>
        <p:spPr>
          <a:xfrm>
            <a:off x="5071750" y="3341126"/>
            <a:ext cx="3510532" cy="1743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2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Funcionamiento</a:t>
            </a:r>
            <a:endParaRPr/>
          </a:p>
        </p:txBody>
      </p:sp>
      <p:sp>
        <p:nvSpPr>
          <p:cNvPr id="383" name="Google Shape;383;p2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384" name="Google Shape;384;p25"/>
          <p:cNvPicPr preferRelativeResize="0"/>
          <p:nvPr/>
        </p:nvPicPr>
        <p:blipFill>
          <a:blip r:embed="rId3">
            <a:alphaModFix/>
          </a:blip>
          <a:stretch>
            <a:fillRect/>
          </a:stretch>
        </p:blipFill>
        <p:spPr>
          <a:xfrm>
            <a:off x="0" y="1418450"/>
            <a:ext cx="2954409" cy="3240825"/>
          </a:xfrm>
          <a:prstGeom prst="rect">
            <a:avLst/>
          </a:prstGeom>
          <a:noFill/>
          <a:ln>
            <a:noFill/>
          </a:ln>
        </p:spPr>
      </p:pic>
      <p:pic>
        <p:nvPicPr>
          <p:cNvPr id="385" name="Google Shape;385;p25"/>
          <p:cNvPicPr preferRelativeResize="0"/>
          <p:nvPr/>
        </p:nvPicPr>
        <p:blipFill>
          <a:blip r:embed="rId4">
            <a:alphaModFix/>
          </a:blip>
          <a:stretch>
            <a:fillRect/>
          </a:stretch>
        </p:blipFill>
        <p:spPr>
          <a:xfrm>
            <a:off x="2590609" y="1188000"/>
            <a:ext cx="2932717" cy="3240823"/>
          </a:xfrm>
          <a:prstGeom prst="rect">
            <a:avLst/>
          </a:prstGeom>
          <a:noFill/>
          <a:ln>
            <a:noFill/>
          </a:ln>
        </p:spPr>
      </p:pic>
      <p:pic>
        <p:nvPicPr>
          <p:cNvPr id="386" name="Google Shape;386;p25"/>
          <p:cNvPicPr preferRelativeResize="0"/>
          <p:nvPr/>
        </p:nvPicPr>
        <p:blipFill>
          <a:blip r:embed="rId5">
            <a:alphaModFix/>
          </a:blip>
          <a:stretch>
            <a:fillRect/>
          </a:stretch>
        </p:blipFill>
        <p:spPr>
          <a:xfrm>
            <a:off x="5523327" y="0"/>
            <a:ext cx="2012846" cy="5143499"/>
          </a:xfrm>
          <a:prstGeom prst="rect">
            <a:avLst/>
          </a:prstGeom>
          <a:noFill/>
          <a:ln>
            <a:noFill/>
          </a:ln>
        </p:spPr>
      </p:pic>
      <p:sp>
        <p:nvSpPr>
          <p:cNvPr id="387" name="Google Shape;387;p25"/>
          <p:cNvSpPr txBox="1"/>
          <p:nvPr/>
        </p:nvSpPr>
        <p:spPr>
          <a:xfrm>
            <a:off x="7536175" y="400625"/>
            <a:ext cx="1608000" cy="21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Nunito"/>
                <a:ea typeface="Nunito"/>
                <a:cs typeface="Nunito"/>
                <a:sym typeface="Nunito"/>
              </a:rPr>
              <a:t>Con el llamado a fail en un test se dice que siempre este test va a tener un error.</a:t>
            </a:r>
            <a:endParaRPr>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26"/>
          <p:cNvSpPr txBox="1"/>
          <p:nvPr>
            <p:ph type="title"/>
          </p:nvPr>
        </p:nvSpPr>
        <p:spPr>
          <a:xfrm>
            <a:off x="1265275" y="40422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Funcionamiento</a:t>
            </a:r>
            <a:endParaRPr/>
          </a:p>
        </p:txBody>
      </p:sp>
      <p:sp>
        <p:nvSpPr>
          <p:cNvPr id="393" name="Google Shape;393;p2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394" name="Google Shape;394;p26"/>
          <p:cNvPicPr preferRelativeResize="0"/>
          <p:nvPr/>
        </p:nvPicPr>
        <p:blipFill>
          <a:blip r:embed="rId3">
            <a:alphaModFix/>
          </a:blip>
          <a:stretch>
            <a:fillRect/>
          </a:stretch>
        </p:blipFill>
        <p:spPr>
          <a:xfrm>
            <a:off x="62500" y="1403525"/>
            <a:ext cx="3998872" cy="3240825"/>
          </a:xfrm>
          <a:prstGeom prst="rect">
            <a:avLst/>
          </a:prstGeom>
          <a:noFill/>
          <a:ln>
            <a:noFill/>
          </a:ln>
        </p:spPr>
      </p:pic>
      <p:pic>
        <p:nvPicPr>
          <p:cNvPr id="395" name="Google Shape;395;p26"/>
          <p:cNvPicPr preferRelativeResize="0"/>
          <p:nvPr/>
        </p:nvPicPr>
        <p:blipFill>
          <a:blip r:embed="rId4">
            <a:alphaModFix/>
          </a:blip>
          <a:stretch>
            <a:fillRect/>
          </a:stretch>
        </p:blipFill>
        <p:spPr>
          <a:xfrm>
            <a:off x="2781574" y="1005100"/>
            <a:ext cx="2107293" cy="4138400"/>
          </a:xfrm>
          <a:prstGeom prst="rect">
            <a:avLst/>
          </a:prstGeom>
          <a:noFill/>
          <a:ln>
            <a:noFill/>
          </a:ln>
        </p:spPr>
      </p:pic>
      <p:pic>
        <p:nvPicPr>
          <p:cNvPr id="396" name="Google Shape;396;p26"/>
          <p:cNvPicPr preferRelativeResize="0"/>
          <p:nvPr/>
        </p:nvPicPr>
        <p:blipFill>
          <a:blip r:embed="rId5">
            <a:alphaModFix/>
          </a:blip>
          <a:stretch>
            <a:fillRect/>
          </a:stretch>
        </p:blipFill>
        <p:spPr>
          <a:xfrm>
            <a:off x="4773300" y="1215137"/>
            <a:ext cx="3409775" cy="3314963"/>
          </a:xfrm>
          <a:prstGeom prst="rect">
            <a:avLst/>
          </a:prstGeom>
          <a:noFill/>
          <a:ln>
            <a:noFill/>
          </a:ln>
        </p:spPr>
      </p:pic>
      <p:pic>
        <p:nvPicPr>
          <p:cNvPr id="397" name="Google Shape;397;p26"/>
          <p:cNvPicPr preferRelativeResize="0"/>
          <p:nvPr/>
        </p:nvPicPr>
        <p:blipFill>
          <a:blip r:embed="rId6">
            <a:alphaModFix/>
          </a:blip>
          <a:stretch>
            <a:fillRect/>
          </a:stretch>
        </p:blipFill>
        <p:spPr>
          <a:xfrm>
            <a:off x="7036700" y="0"/>
            <a:ext cx="2107300" cy="366112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2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Funcionamiento</a:t>
            </a:r>
            <a:endParaRPr/>
          </a:p>
        </p:txBody>
      </p:sp>
      <p:sp>
        <p:nvSpPr>
          <p:cNvPr id="403" name="Google Shape;403;p2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404" name="Google Shape;404;p27"/>
          <p:cNvPicPr preferRelativeResize="0"/>
          <p:nvPr/>
        </p:nvPicPr>
        <p:blipFill>
          <a:blip r:embed="rId3">
            <a:alphaModFix/>
          </a:blip>
          <a:stretch>
            <a:fillRect/>
          </a:stretch>
        </p:blipFill>
        <p:spPr>
          <a:xfrm>
            <a:off x="0" y="1528275"/>
            <a:ext cx="4812099" cy="3462824"/>
          </a:xfrm>
          <a:prstGeom prst="rect">
            <a:avLst/>
          </a:prstGeom>
          <a:noFill/>
          <a:ln>
            <a:noFill/>
          </a:ln>
        </p:spPr>
      </p:pic>
      <p:pic>
        <p:nvPicPr>
          <p:cNvPr id="405" name="Google Shape;405;p27"/>
          <p:cNvPicPr preferRelativeResize="0"/>
          <p:nvPr/>
        </p:nvPicPr>
        <p:blipFill>
          <a:blip r:embed="rId4">
            <a:alphaModFix/>
          </a:blip>
          <a:stretch>
            <a:fillRect/>
          </a:stretch>
        </p:blipFill>
        <p:spPr>
          <a:xfrm>
            <a:off x="2447325" y="1287925"/>
            <a:ext cx="3614425" cy="3155274"/>
          </a:xfrm>
          <a:prstGeom prst="rect">
            <a:avLst/>
          </a:prstGeom>
          <a:noFill/>
          <a:ln>
            <a:noFill/>
          </a:ln>
        </p:spPr>
      </p:pic>
      <p:pic>
        <p:nvPicPr>
          <p:cNvPr id="406" name="Google Shape;406;p27"/>
          <p:cNvPicPr preferRelativeResize="0"/>
          <p:nvPr/>
        </p:nvPicPr>
        <p:blipFill>
          <a:blip r:embed="rId5">
            <a:alphaModFix/>
          </a:blip>
          <a:stretch>
            <a:fillRect/>
          </a:stretch>
        </p:blipFill>
        <p:spPr>
          <a:xfrm>
            <a:off x="5697723" y="796188"/>
            <a:ext cx="2173525" cy="4138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2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Funcionamiento</a:t>
            </a:r>
            <a:endParaRPr/>
          </a:p>
        </p:txBody>
      </p:sp>
      <p:sp>
        <p:nvSpPr>
          <p:cNvPr id="412" name="Google Shape;412;p2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413" name="Google Shape;413;p28"/>
          <p:cNvPicPr preferRelativeResize="0"/>
          <p:nvPr/>
        </p:nvPicPr>
        <p:blipFill>
          <a:blip r:embed="rId3">
            <a:alphaModFix/>
          </a:blip>
          <a:stretch>
            <a:fillRect/>
          </a:stretch>
        </p:blipFill>
        <p:spPr>
          <a:xfrm>
            <a:off x="383550" y="1338450"/>
            <a:ext cx="3469249" cy="3691174"/>
          </a:xfrm>
          <a:prstGeom prst="rect">
            <a:avLst/>
          </a:prstGeom>
          <a:noFill/>
          <a:ln>
            <a:noFill/>
          </a:ln>
        </p:spPr>
      </p:pic>
      <p:pic>
        <p:nvPicPr>
          <p:cNvPr id="414" name="Google Shape;414;p28"/>
          <p:cNvPicPr preferRelativeResize="0"/>
          <p:nvPr/>
        </p:nvPicPr>
        <p:blipFill>
          <a:blip r:embed="rId4">
            <a:alphaModFix/>
          </a:blip>
          <a:stretch>
            <a:fillRect/>
          </a:stretch>
        </p:blipFill>
        <p:spPr>
          <a:xfrm>
            <a:off x="4737250" y="298950"/>
            <a:ext cx="2942701" cy="4730674"/>
          </a:xfrm>
          <a:prstGeom prst="rect">
            <a:avLst/>
          </a:prstGeom>
          <a:noFill/>
          <a:ln>
            <a:noFill/>
          </a:ln>
        </p:spPr>
      </p:pic>
      <p:sp>
        <p:nvSpPr>
          <p:cNvPr id="415" name="Google Shape;415;p28"/>
          <p:cNvSpPr txBox="1"/>
          <p:nvPr/>
        </p:nvSpPr>
        <p:spPr>
          <a:xfrm>
            <a:off x="1451225" y="1004550"/>
            <a:ext cx="1823700" cy="3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Nunito"/>
                <a:ea typeface="Nunito"/>
                <a:cs typeface="Nunito"/>
                <a:sym typeface="Nunito"/>
              </a:rPr>
              <a:t>Before</a:t>
            </a:r>
            <a:endParaRPr>
              <a:latin typeface="Nunito"/>
              <a:ea typeface="Nunito"/>
              <a:cs typeface="Nunito"/>
              <a:sym typeface="Nunito"/>
            </a:endParaRPr>
          </a:p>
        </p:txBody>
      </p:sp>
      <p:sp>
        <p:nvSpPr>
          <p:cNvPr id="416" name="Google Shape;416;p28"/>
          <p:cNvSpPr txBox="1"/>
          <p:nvPr/>
        </p:nvSpPr>
        <p:spPr>
          <a:xfrm>
            <a:off x="7679950" y="723700"/>
            <a:ext cx="1464000" cy="13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Nunito"/>
                <a:ea typeface="Nunito"/>
                <a:cs typeface="Nunito"/>
                <a:sym typeface="Nunito"/>
              </a:rPr>
              <a:t>Before se ejecuta antes de cada uno de los test del sistema</a:t>
            </a:r>
            <a:endParaRPr>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2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Funcionamiento</a:t>
            </a:r>
            <a:endParaRPr/>
          </a:p>
        </p:txBody>
      </p:sp>
      <p:sp>
        <p:nvSpPr>
          <p:cNvPr id="422" name="Google Shape;422;p2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423" name="Google Shape;423;p29"/>
          <p:cNvPicPr preferRelativeResize="0"/>
          <p:nvPr/>
        </p:nvPicPr>
        <p:blipFill>
          <a:blip r:embed="rId3">
            <a:alphaModFix/>
          </a:blip>
          <a:stretch>
            <a:fillRect/>
          </a:stretch>
        </p:blipFill>
        <p:spPr>
          <a:xfrm>
            <a:off x="152400" y="1496150"/>
            <a:ext cx="2810454" cy="3240825"/>
          </a:xfrm>
          <a:prstGeom prst="rect">
            <a:avLst/>
          </a:prstGeom>
          <a:noFill/>
          <a:ln>
            <a:noFill/>
          </a:ln>
        </p:spPr>
      </p:pic>
      <p:pic>
        <p:nvPicPr>
          <p:cNvPr id="424" name="Google Shape;424;p29"/>
          <p:cNvPicPr preferRelativeResize="0"/>
          <p:nvPr/>
        </p:nvPicPr>
        <p:blipFill>
          <a:blip r:embed="rId4">
            <a:alphaModFix/>
          </a:blip>
          <a:stretch>
            <a:fillRect/>
          </a:stretch>
        </p:blipFill>
        <p:spPr>
          <a:xfrm>
            <a:off x="2254804" y="1236575"/>
            <a:ext cx="3416844" cy="3240825"/>
          </a:xfrm>
          <a:prstGeom prst="rect">
            <a:avLst/>
          </a:prstGeom>
          <a:noFill/>
          <a:ln>
            <a:noFill/>
          </a:ln>
        </p:spPr>
      </p:pic>
      <p:sp>
        <p:nvSpPr>
          <p:cNvPr id="425" name="Google Shape;425;p29"/>
          <p:cNvSpPr txBox="1"/>
          <p:nvPr/>
        </p:nvSpPr>
        <p:spPr>
          <a:xfrm>
            <a:off x="1303800" y="1091625"/>
            <a:ext cx="1014600" cy="2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Nunito"/>
                <a:ea typeface="Nunito"/>
                <a:cs typeface="Nunito"/>
                <a:sym typeface="Nunito"/>
              </a:rPr>
              <a:t>After</a:t>
            </a:r>
            <a:endParaRPr>
              <a:latin typeface="Nunito"/>
              <a:ea typeface="Nunito"/>
              <a:cs typeface="Nunito"/>
              <a:sym typeface="Nunito"/>
            </a:endParaRPr>
          </a:p>
        </p:txBody>
      </p:sp>
      <p:pic>
        <p:nvPicPr>
          <p:cNvPr id="426" name="Google Shape;426;p29"/>
          <p:cNvPicPr preferRelativeResize="0"/>
          <p:nvPr/>
        </p:nvPicPr>
        <p:blipFill>
          <a:blip r:embed="rId5">
            <a:alphaModFix/>
          </a:blip>
          <a:stretch>
            <a:fillRect/>
          </a:stretch>
        </p:blipFill>
        <p:spPr>
          <a:xfrm>
            <a:off x="4691725" y="632338"/>
            <a:ext cx="3120881" cy="3878825"/>
          </a:xfrm>
          <a:prstGeom prst="rect">
            <a:avLst/>
          </a:prstGeom>
          <a:noFill/>
          <a:ln>
            <a:noFill/>
          </a:ln>
        </p:spPr>
      </p:pic>
      <p:sp>
        <p:nvSpPr>
          <p:cNvPr id="427" name="Google Shape;427;p29"/>
          <p:cNvSpPr txBox="1"/>
          <p:nvPr/>
        </p:nvSpPr>
        <p:spPr>
          <a:xfrm>
            <a:off x="7812600" y="1020950"/>
            <a:ext cx="1331400" cy="7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Nunito"/>
                <a:ea typeface="Nunito"/>
                <a:cs typeface="Nunito"/>
                <a:sym typeface="Nunito"/>
              </a:rPr>
              <a:t>After se ejecuta </a:t>
            </a:r>
            <a:r>
              <a:rPr lang="es">
                <a:latin typeface="Nunito"/>
                <a:ea typeface="Nunito"/>
                <a:cs typeface="Nunito"/>
                <a:sym typeface="Nunito"/>
              </a:rPr>
              <a:t>después</a:t>
            </a:r>
            <a:r>
              <a:rPr lang="es">
                <a:latin typeface="Nunito"/>
                <a:ea typeface="Nunito"/>
                <a:cs typeface="Nunito"/>
                <a:sym typeface="Nunito"/>
              </a:rPr>
              <a:t> de cada uno de los test</a:t>
            </a:r>
            <a:endParaRPr>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3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Funcionamiento</a:t>
            </a:r>
            <a:endParaRPr/>
          </a:p>
        </p:txBody>
      </p:sp>
      <p:sp>
        <p:nvSpPr>
          <p:cNvPr id="433" name="Google Shape;433;p3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434" name="Google Shape;434;p30"/>
          <p:cNvSpPr txBox="1"/>
          <p:nvPr/>
        </p:nvSpPr>
        <p:spPr>
          <a:xfrm>
            <a:off x="1464075" y="1078775"/>
            <a:ext cx="2144700" cy="3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Nunito"/>
                <a:ea typeface="Nunito"/>
                <a:cs typeface="Nunito"/>
                <a:sym typeface="Nunito"/>
              </a:rPr>
              <a:t>beforeClass, afterClass</a:t>
            </a:r>
            <a:endParaRPr>
              <a:latin typeface="Nunito"/>
              <a:ea typeface="Nunito"/>
              <a:cs typeface="Nunito"/>
              <a:sym typeface="Nunito"/>
            </a:endParaRPr>
          </a:p>
        </p:txBody>
      </p:sp>
      <p:pic>
        <p:nvPicPr>
          <p:cNvPr id="435" name="Google Shape;435;p30"/>
          <p:cNvPicPr preferRelativeResize="0"/>
          <p:nvPr/>
        </p:nvPicPr>
        <p:blipFill>
          <a:blip r:embed="rId3">
            <a:alphaModFix/>
          </a:blip>
          <a:stretch>
            <a:fillRect/>
          </a:stretch>
        </p:blipFill>
        <p:spPr>
          <a:xfrm>
            <a:off x="152400" y="1597875"/>
            <a:ext cx="4143885" cy="3240824"/>
          </a:xfrm>
          <a:prstGeom prst="rect">
            <a:avLst/>
          </a:prstGeom>
          <a:noFill/>
          <a:ln>
            <a:noFill/>
          </a:ln>
        </p:spPr>
      </p:pic>
      <p:pic>
        <p:nvPicPr>
          <p:cNvPr id="436" name="Google Shape;436;p30"/>
          <p:cNvPicPr preferRelativeResize="0"/>
          <p:nvPr/>
        </p:nvPicPr>
        <p:blipFill>
          <a:blip r:embed="rId4">
            <a:alphaModFix/>
          </a:blip>
          <a:stretch>
            <a:fillRect/>
          </a:stretch>
        </p:blipFill>
        <p:spPr>
          <a:xfrm>
            <a:off x="4200933" y="109575"/>
            <a:ext cx="3064299" cy="4627401"/>
          </a:xfrm>
          <a:prstGeom prst="rect">
            <a:avLst/>
          </a:prstGeom>
          <a:noFill/>
          <a:ln>
            <a:noFill/>
          </a:ln>
        </p:spPr>
      </p:pic>
      <p:sp>
        <p:nvSpPr>
          <p:cNvPr id="437" name="Google Shape;437;p30"/>
          <p:cNvSpPr txBox="1"/>
          <p:nvPr/>
        </p:nvSpPr>
        <p:spPr>
          <a:xfrm>
            <a:off x="7327550" y="465250"/>
            <a:ext cx="1816500" cy="21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Nunito"/>
                <a:ea typeface="Nunito"/>
                <a:cs typeface="Nunito"/>
                <a:sym typeface="Nunito"/>
              </a:rPr>
              <a:t>beforeClass se va a ejecutar antes de todos los test</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s">
                <a:latin typeface="Nunito"/>
                <a:ea typeface="Nunito"/>
                <a:cs typeface="Nunito"/>
                <a:sym typeface="Nunito"/>
              </a:rPr>
              <a:t>afterClass se va a ejecutar después de todos los test</a:t>
            </a:r>
            <a:endParaRPr>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3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Funcionamiento</a:t>
            </a:r>
            <a:endParaRPr/>
          </a:p>
        </p:txBody>
      </p:sp>
      <p:sp>
        <p:nvSpPr>
          <p:cNvPr id="443" name="Google Shape;443;p3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444" name="Google Shape;444;p31"/>
          <p:cNvSpPr txBox="1"/>
          <p:nvPr/>
        </p:nvSpPr>
        <p:spPr>
          <a:xfrm>
            <a:off x="1438375" y="1001725"/>
            <a:ext cx="1977900" cy="3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Nunito"/>
                <a:ea typeface="Nunito"/>
                <a:cs typeface="Nunito"/>
                <a:sym typeface="Nunito"/>
              </a:rPr>
              <a:t>Assert</a:t>
            </a:r>
            <a:endParaRPr>
              <a:latin typeface="Nunito"/>
              <a:ea typeface="Nunito"/>
              <a:cs typeface="Nunito"/>
              <a:sym typeface="Nunito"/>
            </a:endParaRPr>
          </a:p>
        </p:txBody>
      </p:sp>
      <p:pic>
        <p:nvPicPr>
          <p:cNvPr id="445" name="Google Shape;445;p31"/>
          <p:cNvPicPr preferRelativeResize="0"/>
          <p:nvPr/>
        </p:nvPicPr>
        <p:blipFill>
          <a:blip r:embed="rId3">
            <a:alphaModFix/>
          </a:blip>
          <a:stretch>
            <a:fillRect/>
          </a:stretch>
        </p:blipFill>
        <p:spPr>
          <a:xfrm>
            <a:off x="101025" y="1429200"/>
            <a:ext cx="5915500" cy="2487825"/>
          </a:xfrm>
          <a:prstGeom prst="rect">
            <a:avLst/>
          </a:prstGeom>
          <a:noFill/>
          <a:ln>
            <a:noFill/>
          </a:ln>
        </p:spPr>
      </p:pic>
      <p:pic>
        <p:nvPicPr>
          <p:cNvPr id="446" name="Google Shape;446;p31"/>
          <p:cNvPicPr preferRelativeResize="0"/>
          <p:nvPr/>
        </p:nvPicPr>
        <p:blipFill>
          <a:blip r:embed="rId4">
            <a:alphaModFix/>
          </a:blip>
          <a:stretch>
            <a:fillRect/>
          </a:stretch>
        </p:blipFill>
        <p:spPr>
          <a:xfrm>
            <a:off x="3030875" y="1429200"/>
            <a:ext cx="5968876" cy="2621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1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000">
                <a:solidFill>
                  <a:srgbClr val="000000"/>
                </a:solidFill>
              </a:rPr>
              <a:t>Contenido</a:t>
            </a:r>
            <a:endParaRPr sz="3000">
              <a:solidFill>
                <a:srgbClr val="000000"/>
              </a:solidFill>
            </a:endParaRPr>
          </a:p>
        </p:txBody>
      </p:sp>
      <p:sp>
        <p:nvSpPr>
          <p:cNvPr id="286" name="Google Shape;286;p14"/>
          <p:cNvSpPr txBox="1"/>
          <p:nvPr>
            <p:ph idx="1" type="body"/>
          </p:nvPr>
        </p:nvSpPr>
        <p:spPr>
          <a:xfrm>
            <a:off x="1303800" y="1597875"/>
            <a:ext cx="3045600" cy="2541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FF"/>
              </a:buClr>
              <a:buSzPts val="2400"/>
              <a:buAutoNum type="arabicPeriod"/>
            </a:pPr>
            <a:r>
              <a:rPr lang="es" sz="2400">
                <a:solidFill>
                  <a:srgbClr val="000000"/>
                </a:solidFill>
              </a:rPr>
              <a:t>Introducción</a:t>
            </a:r>
            <a:endParaRPr sz="2400">
              <a:solidFill>
                <a:srgbClr val="000000"/>
              </a:solidFill>
            </a:endParaRPr>
          </a:p>
          <a:p>
            <a:pPr indent="-381000" lvl="0" marL="457200" rtl="0" algn="l">
              <a:spcBef>
                <a:spcPts val="0"/>
              </a:spcBef>
              <a:spcAft>
                <a:spcPts val="0"/>
              </a:spcAft>
              <a:buClr>
                <a:srgbClr val="0000FF"/>
              </a:buClr>
              <a:buSzPts val="2400"/>
              <a:buAutoNum type="arabicPeriod"/>
            </a:pPr>
            <a:r>
              <a:rPr lang="es" sz="2400">
                <a:solidFill>
                  <a:srgbClr val="000000"/>
                </a:solidFill>
              </a:rPr>
              <a:t>JUnit</a:t>
            </a:r>
            <a:endParaRPr sz="2400">
              <a:solidFill>
                <a:srgbClr val="000000"/>
              </a:solidFill>
            </a:endParaRPr>
          </a:p>
          <a:p>
            <a:pPr indent="-381000" lvl="0" marL="457200" rtl="0" algn="l">
              <a:spcBef>
                <a:spcPts val="0"/>
              </a:spcBef>
              <a:spcAft>
                <a:spcPts val="0"/>
              </a:spcAft>
              <a:buClr>
                <a:srgbClr val="0000FF"/>
              </a:buClr>
              <a:buSzPts val="2400"/>
              <a:buAutoNum type="arabicPeriod"/>
            </a:pPr>
            <a:r>
              <a:rPr lang="es" sz="2400">
                <a:solidFill>
                  <a:srgbClr val="000000"/>
                </a:solidFill>
              </a:rPr>
              <a:t>Gradle</a:t>
            </a:r>
            <a:endParaRPr sz="2400">
              <a:solidFill>
                <a:srgbClr val="000000"/>
              </a:solidFill>
            </a:endParaRPr>
          </a:p>
          <a:p>
            <a:pPr indent="-381000" lvl="0" marL="457200" rtl="0" algn="l">
              <a:spcBef>
                <a:spcPts val="0"/>
              </a:spcBef>
              <a:spcAft>
                <a:spcPts val="0"/>
              </a:spcAft>
              <a:buClr>
                <a:srgbClr val="0000FF"/>
              </a:buClr>
              <a:buSzPts val="2400"/>
              <a:buAutoNum type="arabicPeriod"/>
            </a:pPr>
            <a:r>
              <a:rPr lang="es" sz="2400">
                <a:solidFill>
                  <a:srgbClr val="000000"/>
                </a:solidFill>
              </a:rPr>
              <a:t>Jira</a:t>
            </a:r>
            <a:endParaRPr sz="2400">
              <a:solidFill>
                <a:srgbClr val="000000"/>
              </a:solidFill>
            </a:endParaRPr>
          </a:p>
        </p:txBody>
      </p:sp>
      <p:pic>
        <p:nvPicPr>
          <p:cNvPr id="287" name="Google Shape;287;p14"/>
          <p:cNvPicPr preferRelativeResize="0"/>
          <p:nvPr/>
        </p:nvPicPr>
        <p:blipFill>
          <a:blip r:embed="rId3">
            <a:alphaModFix/>
          </a:blip>
          <a:stretch>
            <a:fillRect/>
          </a:stretch>
        </p:blipFill>
        <p:spPr>
          <a:xfrm>
            <a:off x="5659650" y="1438525"/>
            <a:ext cx="2879273" cy="3240825"/>
          </a:xfrm>
          <a:prstGeom prst="rect">
            <a:avLst/>
          </a:prstGeom>
          <a:noFill/>
          <a:ln>
            <a:noFill/>
          </a:ln>
        </p:spPr>
      </p:pic>
      <p:sp>
        <p:nvSpPr>
          <p:cNvPr id="288" name="Google Shape;288;p1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3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Funcionamiento</a:t>
            </a:r>
            <a:endParaRPr/>
          </a:p>
        </p:txBody>
      </p:sp>
      <p:sp>
        <p:nvSpPr>
          <p:cNvPr id="452" name="Google Shape;452;p3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453" name="Google Shape;453;p32"/>
          <p:cNvSpPr txBox="1"/>
          <p:nvPr/>
        </p:nvSpPr>
        <p:spPr>
          <a:xfrm>
            <a:off x="1451225" y="1036600"/>
            <a:ext cx="2440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Nunito"/>
                <a:ea typeface="Nunito"/>
                <a:cs typeface="Nunito"/>
                <a:sym typeface="Nunito"/>
              </a:rPr>
              <a:t>Assert</a:t>
            </a:r>
            <a:endParaRPr/>
          </a:p>
        </p:txBody>
      </p:sp>
      <p:pic>
        <p:nvPicPr>
          <p:cNvPr id="454" name="Google Shape;454;p32"/>
          <p:cNvPicPr preferRelativeResize="0"/>
          <p:nvPr/>
        </p:nvPicPr>
        <p:blipFill>
          <a:blip r:embed="rId3">
            <a:alphaModFix/>
          </a:blip>
          <a:stretch>
            <a:fillRect/>
          </a:stretch>
        </p:blipFill>
        <p:spPr>
          <a:xfrm>
            <a:off x="178938" y="1430200"/>
            <a:ext cx="8786125" cy="582025"/>
          </a:xfrm>
          <a:prstGeom prst="rect">
            <a:avLst/>
          </a:prstGeom>
          <a:noFill/>
          <a:ln>
            <a:noFill/>
          </a:ln>
        </p:spPr>
      </p:pic>
      <p:pic>
        <p:nvPicPr>
          <p:cNvPr id="455" name="Google Shape;455;p32"/>
          <p:cNvPicPr preferRelativeResize="0"/>
          <p:nvPr/>
        </p:nvPicPr>
        <p:blipFill>
          <a:blip r:embed="rId4">
            <a:alphaModFix/>
          </a:blip>
          <a:stretch>
            <a:fillRect/>
          </a:stretch>
        </p:blipFill>
        <p:spPr>
          <a:xfrm>
            <a:off x="393225" y="2012226"/>
            <a:ext cx="7941075" cy="3044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3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Funcionamiento</a:t>
            </a:r>
            <a:endParaRPr/>
          </a:p>
        </p:txBody>
      </p:sp>
      <p:sp>
        <p:nvSpPr>
          <p:cNvPr id="461" name="Google Shape;461;p3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462" name="Google Shape;462;p33"/>
          <p:cNvPicPr preferRelativeResize="0"/>
          <p:nvPr/>
        </p:nvPicPr>
        <p:blipFill>
          <a:blip r:embed="rId3">
            <a:alphaModFix/>
          </a:blip>
          <a:stretch>
            <a:fillRect/>
          </a:stretch>
        </p:blipFill>
        <p:spPr>
          <a:xfrm>
            <a:off x="152400" y="1489750"/>
            <a:ext cx="3957874" cy="3501351"/>
          </a:xfrm>
          <a:prstGeom prst="rect">
            <a:avLst/>
          </a:prstGeom>
          <a:noFill/>
          <a:ln>
            <a:noFill/>
          </a:ln>
        </p:spPr>
      </p:pic>
      <p:pic>
        <p:nvPicPr>
          <p:cNvPr id="463" name="Google Shape;463;p33"/>
          <p:cNvPicPr preferRelativeResize="0"/>
          <p:nvPr/>
        </p:nvPicPr>
        <p:blipFill>
          <a:blip r:embed="rId4">
            <a:alphaModFix/>
          </a:blip>
          <a:stretch>
            <a:fillRect/>
          </a:stretch>
        </p:blipFill>
        <p:spPr>
          <a:xfrm>
            <a:off x="3684750" y="1348425"/>
            <a:ext cx="2916400" cy="3642675"/>
          </a:xfrm>
          <a:prstGeom prst="rect">
            <a:avLst/>
          </a:prstGeom>
          <a:noFill/>
          <a:ln>
            <a:noFill/>
          </a:ln>
        </p:spPr>
      </p:pic>
      <p:pic>
        <p:nvPicPr>
          <p:cNvPr id="464" name="Google Shape;464;p33"/>
          <p:cNvPicPr preferRelativeResize="0"/>
          <p:nvPr/>
        </p:nvPicPr>
        <p:blipFill>
          <a:blip r:embed="rId5">
            <a:alphaModFix/>
          </a:blip>
          <a:stretch>
            <a:fillRect/>
          </a:stretch>
        </p:blipFill>
        <p:spPr>
          <a:xfrm>
            <a:off x="6369976" y="303100"/>
            <a:ext cx="2212025" cy="4315726"/>
          </a:xfrm>
          <a:prstGeom prst="rect">
            <a:avLst/>
          </a:prstGeom>
          <a:noFill/>
          <a:ln>
            <a:noFill/>
          </a:ln>
        </p:spPr>
      </p:pic>
      <p:pic>
        <p:nvPicPr>
          <p:cNvPr id="465" name="Google Shape;465;p33"/>
          <p:cNvPicPr preferRelativeResize="0"/>
          <p:nvPr/>
        </p:nvPicPr>
        <p:blipFill>
          <a:blip r:embed="rId6">
            <a:alphaModFix/>
          </a:blip>
          <a:stretch>
            <a:fillRect/>
          </a:stretch>
        </p:blipFill>
        <p:spPr>
          <a:xfrm>
            <a:off x="3948800" y="1094300"/>
            <a:ext cx="4818092" cy="3642674"/>
          </a:xfrm>
          <a:prstGeom prst="rect">
            <a:avLst/>
          </a:prstGeom>
          <a:noFill/>
          <a:ln>
            <a:noFill/>
          </a:ln>
        </p:spPr>
      </p:pic>
      <p:pic>
        <p:nvPicPr>
          <p:cNvPr id="466" name="Google Shape;466;p33"/>
          <p:cNvPicPr preferRelativeResize="0"/>
          <p:nvPr/>
        </p:nvPicPr>
        <p:blipFill>
          <a:blip r:embed="rId7">
            <a:alphaModFix/>
          </a:blip>
          <a:stretch>
            <a:fillRect/>
          </a:stretch>
        </p:blipFill>
        <p:spPr>
          <a:xfrm>
            <a:off x="3317425" y="1202275"/>
            <a:ext cx="3534700" cy="3534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Google Shape;471;p3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Funcionamiento</a:t>
            </a:r>
            <a:endParaRPr/>
          </a:p>
        </p:txBody>
      </p:sp>
      <p:sp>
        <p:nvSpPr>
          <p:cNvPr id="472" name="Google Shape;472;p3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473" name="Google Shape;473;p34"/>
          <p:cNvPicPr preferRelativeResize="0"/>
          <p:nvPr/>
        </p:nvPicPr>
        <p:blipFill>
          <a:blip r:embed="rId3">
            <a:alphaModFix/>
          </a:blip>
          <a:stretch>
            <a:fillRect/>
          </a:stretch>
        </p:blipFill>
        <p:spPr>
          <a:xfrm>
            <a:off x="0" y="1422475"/>
            <a:ext cx="4329699" cy="3632825"/>
          </a:xfrm>
          <a:prstGeom prst="rect">
            <a:avLst/>
          </a:prstGeom>
          <a:noFill/>
          <a:ln>
            <a:noFill/>
          </a:ln>
        </p:spPr>
      </p:pic>
      <p:pic>
        <p:nvPicPr>
          <p:cNvPr id="474" name="Google Shape;474;p34"/>
          <p:cNvPicPr preferRelativeResize="0"/>
          <p:nvPr/>
        </p:nvPicPr>
        <p:blipFill>
          <a:blip r:embed="rId4">
            <a:alphaModFix/>
          </a:blip>
          <a:stretch>
            <a:fillRect/>
          </a:stretch>
        </p:blipFill>
        <p:spPr>
          <a:xfrm>
            <a:off x="4093084" y="1454575"/>
            <a:ext cx="3257166" cy="3568625"/>
          </a:xfrm>
          <a:prstGeom prst="rect">
            <a:avLst/>
          </a:prstGeom>
          <a:noFill/>
          <a:ln>
            <a:noFill/>
          </a:ln>
        </p:spPr>
      </p:pic>
      <p:pic>
        <p:nvPicPr>
          <p:cNvPr id="475" name="Google Shape;475;p34"/>
          <p:cNvPicPr preferRelativeResize="0"/>
          <p:nvPr/>
        </p:nvPicPr>
        <p:blipFill>
          <a:blip r:embed="rId5">
            <a:alphaModFix/>
          </a:blip>
          <a:stretch>
            <a:fillRect/>
          </a:stretch>
        </p:blipFill>
        <p:spPr>
          <a:xfrm>
            <a:off x="6858000" y="1117375"/>
            <a:ext cx="2286000" cy="3913550"/>
          </a:xfrm>
          <a:prstGeom prst="rect">
            <a:avLst/>
          </a:prstGeom>
          <a:noFill/>
          <a:ln>
            <a:noFill/>
          </a:ln>
        </p:spPr>
      </p:pic>
      <p:sp>
        <p:nvSpPr>
          <p:cNvPr id="476" name="Google Shape;476;p34"/>
          <p:cNvSpPr txBox="1"/>
          <p:nvPr/>
        </p:nvSpPr>
        <p:spPr>
          <a:xfrm>
            <a:off x="1387000" y="1117375"/>
            <a:ext cx="2093400" cy="3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Nunito"/>
                <a:ea typeface="Nunito"/>
                <a:cs typeface="Nunito"/>
                <a:sym typeface="Nunito"/>
              </a:rPr>
              <a:t>expected</a:t>
            </a:r>
            <a:endParaRPr>
              <a:latin typeface="Nunito"/>
              <a:ea typeface="Nunito"/>
              <a:cs typeface="Nunito"/>
              <a:sym typeface="Nunito"/>
            </a:endParaRPr>
          </a:p>
        </p:txBody>
      </p:sp>
      <p:sp>
        <p:nvSpPr>
          <p:cNvPr id="477" name="Google Shape;477;p34"/>
          <p:cNvSpPr txBox="1"/>
          <p:nvPr/>
        </p:nvSpPr>
        <p:spPr>
          <a:xfrm>
            <a:off x="4846275" y="568625"/>
            <a:ext cx="28689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Nunito"/>
                <a:ea typeface="Nunito"/>
                <a:cs typeface="Nunito"/>
                <a:sym typeface="Nunito"/>
              </a:rPr>
              <a:t>El expected indica que se espera que ocurra una excepción en esa prueba</a:t>
            </a:r>
            <a:endParaRPr>
              <a:latin typeface="Nunito"/>
              <a:ea typeface="Nunito"/>
              <a:cs typeface="Nunito"/>
              <a:sym typeface="Nuni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p3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Funcionamiento</a:t>
            </a:r>
            <a:endParaRPr/>
          </a:p>
        </p:txBody>
      </p:sp>
      <p:sp>
        <p:nvSpPr>
          <p:cNvPr id="483" name="Google Shape;483;p3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484" name="Google Shape;484;p35"/>
          <p:cNvSpPr txBox="1"/>
          <p:nvPr/>
        </p:nvSpPr>
        <p:spPr>
          <a:xfrm>
            <a:off x="1438375" y="1065950"/>
            <a:ext cx="1887900" cy="3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Nunito"/>
                <a:ea typeface="Nunito"/>
                <a:cs typeface="Nunito"/>
                <a:sym typeface="Nunito"/>
              </a:rPr>
              <a:t>timeOut</a:t>
            </a:r>
            <a:endParaRPr>
              <a:latin typeface="Nunito"/>
              <a:ea typeface="Nunito"/>
              <a:cs typeface="Nunito"/>
              <a:sym typeface="Nunito"/>
            </a:endParaRPr>
          </a:p>
        </p:txBody>
      </p:sp>
      <p:pic>
        <p:nvPicPr>
          <p:cNvPr id="485" name="Google Shape;485;p35"/>
          <p:cNvPicPr preferRelativeResize="0"/>
          <p:nvPr/>
        </p:nvPicPr>
        <p:blipFill>
          <a:blip r:embed="rId3">
            <a:alphaModFix/>
          </a:blip>
          <a:stretch>
            <a:fillRect/>
          </a:stretch>
        </p:blipFill>
        <p:spPr>
          <a:xfrm>
            <a:off x="139550" y="1597875"/>
            <a:ext cx="3968451" cy="3193126"/>
          </a:xfrm>
          <a:prstGeom prst="rect">
            <a:avLst/>
          </a:prstGeom>
          <a:noFill/>
          <a:ln>
            <a:noFill/>
          </a:ln>
        </p:spPr>
      </p:pic>
      <p:pic>
        <p:nvPicPr>
          <p:cNvPr id="486" name="Google Shape;486;p35"/>
          <p:cNvPicPr preferRelativeResize="0"/>
          <p:nvPr/>
        </p:nvPicPr>
        <p:blipFill>
          <a:blip r:embed="rId4">
            <a:alphaModFix/>
          </a:blip>
          <a:stretch>
            <a:fillRect/>
          </a:stretch>
        </p:blipFill>
        <p:spPr>
          <a:xfrm>
            <a:off x="3810901" y="1146650"/>
            <a:ext cx="2871703" cy="3240825"/>
          </a:xfrm>
          <a:prstGeom prst="rect">
            <a:avLst/>
          </a:prstGeom>
          <a:noFill/>
          <a:ln>
            <a:noFill/>
          </a:ln>
        </p:spPr>
      </p:pic>
      <p:pic>
        <p:nvPicPr>
          <p:cNvPr id="487" name="Google Shape;487;p35"/>
          <p:cNvPicPr preferRelativeResize="0"/>
          <p:nvPr/>
        </p:nvPicPr>
        <p:blipFill>
          <a:blip r:embed="rId5">
            <a:alphaModFix/>
          </a:blip>
          <a:stretch>
            <a:fillRect/>
          </a:stretch>
        </p:blipFill>
        <p:spPr>
          <a:xfrm>
            <a:off x="6371126" y="257389"/>
            <a:ext cx="2772874" cy="3481186"/>
          </a:xfrm>
          <a:prstGeom prst="rect">
            <a:avLst/>
          </a:prstGeom>
          <a:noFill/>
          <a:ln>
            <a:noFill/>
          </a:ln>
        </p:spPr>
      </p:pic>
      <p:pic>
        <p:nvPicPr>
          <p:cNvPr id="488" name="Google Shape;488;p35"/>
          <p:cNvPicPr preferRelativeResize="0"/>
          <p:nvPr/>
        </p:nvPicPr>
        <p:blipFill>
          <a:blip r:embed="rId6">
            <a:alphaModFix/>
          </a:blip>
          <a:stretch>
            <a:fillRect/>
          </a:stretch>
        </p:blipFill>
        <p:spPr>
          <a:xfrm>
            <a:off x="0" y="1662325"/>
            <a:ext cx="2941649" cy="3481174"/>
          </a:xfrm>
          <a:prstGeom prst="rect">
            <a:avLst/>
          </a:prstGeom>
          <a:noFill/>
          <a:ln>
            <a:noFill/>
          </a:ln>
        </p:spPr>
      </p:pic>
      <p:sp>
        <p:nvSpPr>
          <p:cNvPr id="489" name="Google Shape;489;p35"/>
          <p:cNvSpPr txBox="1"/>
          <p:nvPr/>
        </p:nvSpPr>
        <p:spPr>
          <a:xfrm>
            <a:off x="6797700" y="3967475"/>
            <a:ext cx="2202000" cy="76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Nunito"/>
                <a:ea typeface="Nunito"/>
                <a:cs typeface="Nunito"/>
                <a:sym typeface="Nunito"/>
              </a:rPr>
              <a:t>timeOut permite en caso de que una operación se demore más del tiempo estimado finalizarla</a:t>
            </a:r>
            <a:endParaRPr>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3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Funcionamiento</a:t>
            </a:r>
            <a:endParaRPr/>
          </a:p>
        </p:txBody>
      </p:sp>
      <p:sp>
        <p:nvSpPr>
          <p:cNvPr id="495" name="Google Shape;495;p3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496" name="Google Shape;496;p36"/>
          <p:cNvPicPr preferRelativeResize="0"/>
          <p:nvPr/>
        </p:nvPicPr>
        <p:blipFill>
          <a:blip r:embed="rId3">
            <a:alphaModFix/>
          </a:blip>
          <a:stretch>
            <a:fillRect/>
          </a:stretch>
        </p:blipFill>
        <p:spPr>
          <a:xfrm>
            <a:off x="345050" y="1395350"/>
            <a:ext cx="5046209" cy="3582900"/>
          </a:xfrm>
          <a:prstGeom prst="rect">
            <a:avLst/>
          </a:prstGeom>
          <a:noFill/>
          <a:ln>
            <a:noFill/>
          </a:ln>
        </p:spPr>
      </p:pic>
      <p:sp>
        <p:nvSpPr>
          <p:cNvPr id="497" name="Google Shape;497;p36"/>
          <p:cNvSpPr txBox="1"/>
          <p:nvPr/>
        </p:nvSpPr>
        <p:spPr>
          <a:xfrm>
            <a:off x="1412700" y="1001750"/>
            <a:ext cx="3223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Nunito"/>
                <a:ea typeface="Nunito"/>
                <a:cs typeface="Nunito"/>
                <a:sym typeface="Nunito"/>
              </a:rPr>
              <a:t>Parametros</a:t>
            </a:r>
            <a:endParaRPr>
              <a:latin typeface="Nunito"/>
              <a:ea typeface="Nunito"/>
              <a:cs typeface="Nunito"/>
              <a:sym typeface="Nunito"/>
            </a:endParaRPr>
          </a:p>
        </p:txBody>
      </p:sp>
      <p:pic>
        <p:nvPicPr>
          <p:cNvPr id="498" name="Google Shape;498;p36"/>
          <p:cNvPicPr preferRelativeResize="0"/>
          <p:nvPr/>
        </p:nvPicPr>
        <p:blipFill>
          <a:blip r:embed="rId4">
            <a:alphaModFix/>
          </a:blip>
          <a:stretch>
            <a:fillRect/>
          </a:stretch>
        </p:blipFill>
        <p:spPr>
          <a:xfrm>
            <a:off x="4283973" y="101025"/>
            <a:ext cx="1656350" cy="4162750"/>
          </a:xfrm>
          <a:prstGeom prst="rect">
            <a:avLst/>
          </a:prstGeom>
          <a:noFill/>
          <a:ln>
            <a:noFill/>
          </a:ln>
        </p:spPr>
      </p:pic>
      <p:pic>
        <p:nvPicPr>
          <p:cNvPr id="499" name="Google Shape;499;p36"/>
          <p:cNvPicPr preferRelativeResize="0"/>
          <p:nvPr/>
        </p:nvPicPr>
        <p:blipFill>
          <a:blip r:embed="rId5">
            <a:alphaModFix/>
          </a:blip>
          <a:stretch>
            <a:fillRect/>
          </a:stretch>
        </p:blipFill>
        <p:spPr>
          <a:xfrm>
            <a:off x="3883200" y="1442550"/>
            <a:ext cx="5260799" cy="32472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3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Funcionamiento</a:t>
            </a:r>
            <a:endParaRPr/>
          </a:p>
        </p:txBody>
      </p:sp>
      <p:sp>
        <p:nvSpPr>
          <p:cNvPr id="505" name="Google Shape;505;p3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506" name="Google Shape;506;p37"/>
          <p:cNvSpPr txBox="1"/>
          <p:nvPr/>
        </p:nvSpPr>
        <p:spPr>
          <a:xfrm>
            <a:off x="1412700" y="1001750"/>
            <a:ext cx="3223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507" name="Google Shape;507;p37"/>
          <p:cNvSpPr txBox="1"/>
          <p:nvPr/>
        </p:nvSpPr>
        <p:spPr>
          <a:xfrm>
            <a:off x="1489750" y="1104475"/>
            <a:ext cx="1297200" cy="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Nunito"/>
                <a:ea typeface="Nunito"/>
                <a:cs typeface="Nunito"/>
                <a:sym typeface="Nunito"/>
              </a:rPr>
              <a:t>Suit</a:t>
            </a:r>
            <a:endParaRPr>
              <a:latin typeface="Nunito"/>
              <a:ea typeface="Nunito"/>
              <a:cs typeface="Nunito"/>
              <a:sym typeface="Nunito"/>
            </a:endParaRPr>
          </a:p>
        </p:txBody>
      </p:sp>
      <p:pic>
        <p:nvPicPr>
          <p:cNvPr id="508" name="Google Shape;508;p37"/>
          <p:cNvPicPr preferRelativeResize="0"/>
          <p:nvPr/>
        </p:nvPicPr>
        <p:blipFill>
          <a:blip r:embed="rId3">
            <a:alphaModFix/>
          </a:blip>
          <a:stretch>
            <a:fillRect/>
          </a:stretch>
        </p:blipFill>
        <p:spPr>
          <a:xfrm>
            <a:off x="0" y="1597875"/>
            <a:ext cx="2928925" cy="3240824"/>
          </a:xfrm>
          <a:prstGeom prst="rect">
            <a:avLst/>
          </a:prstGeom>
          <a:noFill/>
          <a:ln>
            <a:noFill/>
          </a:ln>
        </p:spPr>
      </p:pic>
      <p:pic>
        <p:nvPicPr>
          <p:cNvPr id="509" name="Google Shape;509;p37"/>
          <p:cNvPicPr preferRelativeResize="0"/>
          <p:nvPr/>
        </p:nvPicPr>
        <p:blipFill>
          <a:blip r:embed="rId4">
            <a:alphaModFix/>
          </a:blip>
          <a:stretch>
            <a:fillRect/>
          </a:stretch>
        </p:blipFill>
        <p:spPr>
          <a:xfrm>
            <a:off x="2928925" y="1597875"/>
            <a:ext cx="3404310" cy="3240826"/>
          </a:xfrm>
          <a:prstGeom prst="rect">
            <a:avLst/>
          </a:prstGeom>
          <a:noFill/>
          <a:ln>
            <a:noFill/>
          </a:ln>
        </p:spPr>
      </p:pic>
      <p:pic>
        <p:nvPicPr>
          <p:cNvPr id="510" name="Google Shape;510;p37"/>
          <p:cNvPicPr preferRelativeResize="0"/>
          <p:nvPr/>
        </p:nvPicPr>
        <p:blipFill>
          <a:blip r:embed="rId5">
            <a:alphaModFix/>
          </a:blip>
          <a:stretch>
            <a:fillRect/>
          </a:stretch>
        </p:blipFill>
        <p:spPr>
          <a:xfrm>
            <a:off x="5364300" y="1493875"/>
            <a:ext cx="3404301" cy="3243090"/>
          </a:xfrm>
          <a:prstGeom prst="rect">
            <a:avLst/>
          </a:prstGeom>
          <a:noFill/>
          <a:ln>
            <a:noFill/>
          </a:ln>
        </p:spPr>
      </p:pic>
      <p:pic>
        <p:nvPicPr>
          <p:cNvPr id="511" name="Google Shape;511;p37"/>
          <p:cNvPicPr preferRelativeResize="0"/>
          <p:nvPr/>
        </p:nvPicPr>
        <p:blipFill>
          <a:blip r:embed="rId6">
            <a:alphaModFix/>
          </a:blip>
          <a:stretch>
            <a:fillRect/>
          </a:stretch>
        </p:blipFill>
        <p:spPr>
          <a:xfrm>
            <a:off x="2677172" y="2949150"/>
            <a:ext cx="5657125" cy="2194351"/>
          </a:xfrm>
          <a:prstGeom prst="rect">
            <a:avLst/>
          </a:prstGeom>
          <a:noFill/>
          <a:ln>
            <a:noFill/>
          </a:ln>
        </p:spPr>
      </p:pic>
      <p:sp>
        <p:nvSpPr>
          <p:cNvPr id="512" name="Google Shape;512;p37"/>
          <p:cNvSpPr txBox="1"/>
          <p:nvPr/>
        </p:nvSpPr>
        <p:spPr>
          <a:xfrm>
            <a:off x="4704100" y="723700"/>
            <a:ext cx="2933700" cy="72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Nunito"/>
                <a:ea typeface="Nunito"/>
                <a:cs typeface="Nunito"/>
                <a:sym typeface="Nunito"/>
              </a:rPr>
              <a:t>Permite definir el orden en el que se van a ejecutar las diferentes clases unitarias con pruebas</a:t>
            </a:r>
            <a:endParaRPr>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sp>
        <p:nvSpPr>
          <p:cNvPr id="517" name="Google Shape;517;p3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Funcionamiento</a:t>
            </a:r>
            <a:endParaRPr/>
          </a:p>
        </p:txBody>
      </p:sp>
      <p:sp>
        <p:nvSpPr>
          <p:cNvPr id="518" name="Google Shape;518;p3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519" name="Google Shape;519;p38"/>
          <p:cNvSpPr txBox="1"/>
          <p:nvPr/>
        </p:nvSpPr>
        <p:spPr>
          <a:xfrm>
            <a:off x="1412700" y="1001750"/>
            <a:ext cx="3223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520" name="Google Shape;520;p38"/>
          <p:cNvSpPr txBox="1"/>
          <p:nvPr/>
        </p:nvSpPr>
        <p:spPr>
          <a:xfrm>
            <a:off x="1489750" y="1104475"/>
            <a:ext cx="1297200" cy="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Nunito"/>
                <a:ea typeface="Nunito"/>
                <a:cs typeface="Nunito"/>
                <a:sym typeface="Nunito"/>
              </a:rPr>
              <a:t>Suit</a:t>
            </a:r>
            <a:endParaRPr>
              <a:latin typeface="Nunito"/>
              <a:ea typeface="Nunito"/>
              <a:cs typeface="Nunito"/>
              <a:sym typeface="Nunito"/>
            </a:endParaRPr>
          </a:p>
        </p:txBody>
      </p:sp>
      <p:pic>
        <p:nvPicPr>
          <p:cNvPr id="521" name="Google Shape;521;p38"/>
          <p:cNvPicPr preferRelativeResize="0"/>
          <p:nvPr/>
        </p:nvPicPr>
        <p:blipFill>
          <a:blip r:embed="rId3">
            <a:alphaModFix/>
          </a:blip>
          <a:stretch>
            <a:fillRect/>
          </a:stretch>
        </p:blipFill>
        <p:spPr>
          <a:xfrm>
            <a:off x="1012875" y="1509000"/>
            <a:ext cx="2904151" cy="3393650"/>
          </a:xfrm>
          <a:prstGeom prst="rect">
            <a:avLst/>
          </a:prstGeom>
          <a:noFill/>
          <a:ln>
            <a:noFill/>
          </a:ln>
        </p:spPr>
      </p:pic>
      <p:pic>
        <p:nvPicPr>
          <p:cNvPr id="522" name="Google Shape;522;p38"/>
          <p:cNvPicPr preferRelativeResize="0"/>
          <p:nvPr/>
        </p:nvPicPr>
        <p:blipFill>
          <a:blip r:embed="rId4">
            <a:alphaModFix/>
          </a:blip>
          <a:stretch>
            <a:fillRect/>
          </a:stretch>
        </p:blipFill>
        <p:spPr>
          <a:xfrm>
            <a:off x="4861103" y="684850"/>
            <a:ext cx="3525201" cy="4217800"/>
          </a:xfrm>
          <a:prstGeom prst="rect">
            <a:avLst/>
          </a:prstGeom>
          <a:noFill/>
          <a:ln>
            <a:noFill/>
          </a:ln>
        </p:spPr>
      </p:pic>
      <p:pic>
        <p:nvPicPr>
          <p:cNvPr id="523" name="Google Shape;523;p38"/>
          <p:cNvPicPr preferRelativeResize="0"/>
          <p:nvPr/>
        </p:nvPicPr>
        <p:blipFill>
          <a:blip r:embed="rId5">
            <a:alphaModFix/>
          </a:blip>
          <a:stretch>
            <a:fillRect/>
          </a:stretch>
        </p:blipFill>
        <p:spPr>
          <a:xfrm>
            <a:off x="1902350" y="2671275"/>
            <a:ext cx="6459951" cy="2323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Google Shape;528;p3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Funcionamiento</a:t>
            </a:r>
            <a:endParaRPr/>
          </a:p>
        </p:txBody>
      </p:sp>
      <p:sp>
        <p:nvSpPr>
          <p:cNvPr id="529" name="Google Shape;529;p3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530" name="Google Shape;530;p39"/>
          <p:cNvSpPr txBox="1"/>
          <p:nvPr/>
        </p:nvSpPr>
        <p:spPr>
          <a:xfrm>
            <a:off x="1412700" y="1001750"/>
            <a:ext cx="3223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531" name="Google Shape;531;p39"/>
          <p:cNvSpPr txBox="1"/>
          <p:nvPr/>
        </p:nvSpPr>
        <p:spPr>
          <a:xfrm>
            <a:off x="1489750" y="952725"/>
            <a:ext cx="1297200" cy="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Nunito"/>
                <a:ea typeface="Nunito"/>
                <a:cs typeface="Nunito"/>
                <a:sym typeface="Nunito"/>
              </a:rPr>
              <a:t>Suit</a:t>
            </a:r>
            <a:endParaRPr>
              <a:latin typeface="Nunito"/>
              <a:ea typeface="Nunito"/>
              <a:cs typeface="Nunito"/>
              <a:sym typeface="Nunito"/>
            </a:endParaRPr>
          </a:p>
        </p:txBody>
      </p:sp>
      <p:pic>
        <p:nvPicPr>
          <p:cNvPr id="532" name="Google Shape;532;p39"/>
          <p:cNvPicPr preferRelativeResize="0"/>
          <p:nvPr/>
        </p:nvPicPr>
        <p:blipFill>
          <a:blip r:embed="rId3">
            <a:alphaModFix/>
          </a:blip>
          <a:stretch>
            <a:fillRect/>
          </a:stretch>
        </p:blipFill>
        <p:spPr>
          <a:xfrm>
            <a:off x="0" y="1256875"/>
            <a:ext cx="4037133" cy="3886625"/>
          </a:xfrm>
          <a:prstGeom prst="rect">
            <a:avLst/>
          </a:prstGeom>
          <a:noFill/>
          <a:ln>
            <a:noFill/>
          </a:ln>
        </p:spPr>
      </p:pic>
      <p:pic>
        <p:nvPicPr>
          <p:cNvPr id="533" name="Google Shape;533;p39"/>
          <p:cNvPicPr preferRelativeResize="0"/>
          <p:nvPr/>
        </p:nvPicPr>
        <p:blipFill>
          <a:blip r:embed="rId4">
            <a:alphaModFix/>
          </a:blip>
          <a:stretch>
            <a:fillRect/>
          </a:stretch>
        </p:blipFill>
        <p:spPr>
          <a:xfrm>
            <a:off x="4417900" y="1001750"/>
            <a:ext cx="3382976" cy="40716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 name="Shape 537"/>
        <p:cNvGrpSpPr/>
        <p:nvPr/>
      </p:nvGrpSpPr>
      <p:grpSpPr>
        <a:xfrm>
          <a:off x="0" y="0"/>
          <a:ext cx="0" cy="0"/>
          <a:chOff x="0" y="0"/>
          <a:chExt cx="0" cy="0"/>
        </a:xfrm>
      </p:grpSpPr>
      <p:pic>
        <p:nvPicPr>
          <p:cNvPr id="538" name="Google Shape;538;p40"/>
          <p:cNvPicPr preferRelativeResize="0"/>
          <p:nvPr/>
        </p:nvPicPr>
        <p:blipFill>
          <a:blip r:embed="rId3">
            <a:alphaModFix/>
          </a:blip>
          <a:stretch>
            <a:fillRect/>
          </a:stretch>
        </p:blipFill>
        <p:spPr>
          <a:xfrm>
            <a:off x="0" y="0"/>
            <a:ext cx="9144000" cy="6096000"/>
          </a:xfrm>
          <a:prstGeom prst="rect">
            <a:avLst/>
          </a:prstGeom>
          <a:noFill/>
          <a:ln>
            <a:noFill/>
          </a:ln>
        </p:spPr>
      </p:pic>
      <p:sp>
        <p:nvSpPr>
          <p:cNvPr id="539" name="Google Shape;539;p40"/>
          <p:cNvSpPr txBox="1"/>
          <p:nvPr/>
        </p:nvSpPr>
        <p:spPr>
          <a:xfrm>
            <a:off x="304475" y="4561725"/>
            <a:ext cx="2805600" cy="78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3000">
                <a:solidFill>
                  <a:srgbClr val="FFFFFF"/>
                </a:solidFill>
                <a:latin typeface="Nunito"/>
                <a:ea typeface="Nunito"/>
                <a:cs typeface="Nunito"/>
                <a:sym typeface="Nunito"/>
              </a:rPr>
              <a:t>3. Gradle</a:t>
            </a:r>
            <a:endParaRPr b="1" sz="3000">
              <a:solidFill>
                <a:srgbClr val="FFFFFF"/>
              </a:solidFill>
              <a:latin typeface="Nunito"/>
              <a:ea typeface="Nunito"/>
              <a:cs typeface="Nunito"/>
              <a:sym typeface="Nunito"/>
            </a:endParaRPr>
          </a:p>
        </p:txBody>
      </p:sp>
      <p:pic>
        <p:nvPicPr>
          <p:cNvPr id="540" name="Google Shape;540;p40"/>
          <p:cNvPicPr preferRelativeResize="0"/>
          <p:nvPr/>
        </p:nvPicPr>
        <p:blipFill>
          <a:blip r:embed="rId4">
            <a:alphaModFix/>
          </a:blip>
          <a:stretch>
            <a:fillRect/>
          </a:stretch>
        </p:blipFill>
        <p:spPr>
          <a:xfrm>
            <a:off x="1718513" y="1341925"/>
            <a:ext cx="5191125" cy="2095500"/>
          </a:xfrm>
          <a:prstGeom prst="rect">
            <a:avLst/>
          </a:prstGeom>
          <a:noFill/>
          <a:ln>
            <a:noFill/>
          </a:ln>
        </p:spPr>
      </p:pic>
      <p:sp>
        <p:nvSpPr>
          <p:cNvPr id="541" name="Google Shape;541;p4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Google Shape;546;p4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¿QUÉ ES GRADLE?</a:t>
            </a:r>
            <a:endParaRPr/>
          </a:p>
        </p:txBody>
      </p:sp>
      <p:sp>
        <p:nvSpPr>
          <p:cNvPr id="547" name="Google Shape;547;p41"/>
          <p:cNvSpPr txBox="1"/>
          <p:nvPr/>
        </p:nvSpPr>
        <p:spPr>
          <a:xfrm>
            <a:off x="509400" y="4627025"/>
            <a:ext cx="7690500" cy="3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Nunito"/>
                <a:ea typeface="Nunito"/>
                <a:cs typeface="Nunito"/>
                <a:sym typeface="Nunito"/>
              </a:rPr>
              <a:t>Fuente: </a:t>
            </a:r>
            <a:r>
              <a:rPr lang="es" sz="1100" u="sng">
                <a:solidFill>
                  <a:schemeClr val="hlink"/>
                </a:solidFill>
                <a:hlinkClick r:id="rId3"/>
              </a:rPr>
              <a:t>https://gradle.org/</a:t>
            </a:r>
            <a:endParaRPr>
              <a:latin typeface="Nunito"/>
              <a:ea typeface="Nunito"/>
              <a:cs typeface="Nunito"/>
              <a:sym typeface="Nunito"/>
            </a:endParaRPr>
          </a:p>
        </p:txBody>
      </p:sp>
      <p:sp>
        <p:nvSpPr>
          <p:cNvPr id="548" name="Google Shape;548;p4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549" name="Google Shape;549;p41"/>
          <p:cNvPicPr preferRelativeResize="0"/>
          <p:nvPr/>
        </p:nvPicPr>
        <p:blipFill>
          <a:blip r:embed="rId4">
            <a:alphaModFix/>
          </a:blip>
          <a:stretch>
            <a:fillRect/>
          </a:stretch>
        </p:blipFill>
        <p:spPr>
          <a:xfrm>
            <a:off x="509400" y="1311650"/>
            <a:ext cx="8526651" cy="3272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pic>
        <p:nvPicPr>
          <p:cNvPr id="293" name="Google Shape;293;p15"/>
          <p:cNvPicPr preferRelativeResize="0"/>
          <p:nvPr/>
        </p:nvPicPr>
        <p:blipFill>
          <a:blip r:embed="rId3">
            <a:alphaModFix/>
          </a:blip>
          <a:stretch>
            <a:fillRect/>
          </a:stretch>
        </p:blipFill>
        <p:spPr>
          <a:xfrm>
            <a:off x="-117453" y="0"/>
            <a:ext cx="9261452" cy="5230425"/>
          </a:xfrm>
          <a:prstGeom prst="rect">
            <a:avLst/>
          </a:prstGeom>
          <a:noFill/>
          <a:ln>
            <a:noFill/>
          </a:ln>
        </p:spPr>
      </p:pic>
      <p:sp>
        <p:nvSpPr>
          <p:cNvPr id="294" name="Google Shape;294;p15"/>
          <p:cNvSpPr txBox="1"/>
          <p:nvPr/>
        </p:nvSpPr>
        <p:spPr>
          <a:xfrm>
            <a:off x="534400" y="4289950"/>
            <a:ext cx="5818800" cy="6087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Clr>
                <a:srgbClr val="FFFFFF"/>
              </a:buClr>
              <a:buSzPts val="3000"/>
              <a:buFont typeface="Nunito"/>
              <a:buAutoNum type="arabicPeriod"/>
            </a:pPr>
            <a:r>
              <a:rPr b="1" lang="es" sz="3000">
                <a:solidFill>
                  <a:srgbClr val="FFFFFF"/>
                </a:solidFill>
                <a:latin typeface="Nunito"/>
                <a:ea typeface="Nunito"/>
                <a:cs typeface="Nunito"/>
                <a:sym typeface="Nunito"/>
              </a:rPr>
              <a:t>Introducción</a:t>
            </a:r>
            <a:endParaRPr b="1" sz="3000">
              <a:solidFill>
                <a:srgbClr val="FFFFFF"/>
              </a:solidFill>
              <a:latin typeface="Nunito"/>
              <a:ea typeface="Nunito"/>
              <a:cs typeface="Nunito"/>
              <a:sym typeface="Nunito"/>
            </a:endParaRPr>
          </a:p>
        </p:txBody>
      </p:sp>
      <p:sp>
        <p:nvSpPr>
          <p:cNvPr id="295" name="Google Shape;295;p1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sp>
        <p:nvSpPr>
          <p:cNvPr id="554" name="Google Shape;554;p42"/>
          <p:cNvSpPr txBox="1"/>
          <p:nvPr>
            <p:ph type="title"/>
          </p:nvPr>
        </p:nvSpPr>
        <p:spPr>
          <a:xfrm>
            <a:off x="1303800" y="563200"/>
            <a:ext cx="7009200" cy="7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TALLER PASO A PASO GRADLE</a:t>
            </a:r>
            <a:endParaRPr/>
          </a:p>
        </p:txBody>
      </p:sp>
      <p:sp>
        <p:nvSpPr>
          <p:cNvPr id="555" name="Google Shape;555;p4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556" name="Google Shape;556;p42"/>
          <p:cNvSpPr txBox="1"/>
          <p:nvPr/>
        </p:nvSpPr>
        <p:spPr>
          <a:xfrm>
            <a:off x="1436225" y="1991550"/>
            <a:ext cx="6544200" cy="2706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unito"/>
              <a:buChar char="●"/>
            </a:pPr>
            <a:r>
              <a:rPr lang="es">
                <a:latin typeface="Nunito"/>
                <a:ea typeface="Nunito"/>
                <a:cs typeface="Nunito"/>
                <a:sym typeface="Nunito"/>
              </a:rPr>
              <a:t>Instralar Gradle: </a:t>
            </a:r>
            <a:r>
              <a:rPr lang="es" sz="1100" u="sng">
                <a:solidFill>
                  <a:schemeClr val="hlink"/>
                </a:solidFill>
                <a:hlinkClick r:id="rId3"/>
              </a:rPr>
              <a:t>https://gradle.org/releases/</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s">
                <a:latin typeface="Nunito"/>
                <a:ea typeface="Nunito"/>
                <a:cs typeface="Nunito"/>
                <a:sym typeface="Nunito"/>
              </a:rPr>
              <a:t>Instalar plugin de gradle en eclipse</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s">
                <a:latin typeface="Nunito"/>
                <a:ea typeface="Nunito"/>
                <a:cs typeface="Nunito"/>
                <a:sym typeface="Nunito"/>
              </a:rPr>
              <a:t>Crear un proyecto en eclipse de gradle</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s">
                <a:latin typeface="Nunito"/>
                <a:ea typeface="Nunito"/>
                <a:cs typeface="Nunito"/>
                <a:sym typeface="Nunito"/>
              </a:rPr>
              <a:t>Construir un proyecto con gradle</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s">
                <a:latin typeface="Nunito"/>
                <a:ea typeface="Nunito"/>
                <a:cs typeface="Nunito"/>
                <a:sym typeface="Nunito"/>
              </a:rPr>
              <a:t>Tareas</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s">
                <a:latin typeface="Nunito"/>
                <a:ea typeface="Nunito"/>
                <a:cs typeface="Nunito"/>
                <a:sym typeface="Nunito"/>
              </a:rPr>
              <a:t>Automatizando el test de la calculadora</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s">
                <a:latin typeface="Nunito"/>
                <a:ea typeface="Nunito"/>
                <a:cs typeface="Nunito"/>
                <a:sym typeface="Nunito"/>
              </a:rPr>
              <a:t>Documentación: https://docs.gradle.org/2.14.1/userguide/</a:t>
            </a:r>
            <a:endParaRPr>
              <a:latin typeface="Nunito"/>
              <a:ea typeface="Nunito"/>
              <a:cs typeface="Nunito"/>
              <a:sym typeface="Nuni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4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INSTALANDO GRADLE</a:t>
            </a:r>
            <a:endParaRPr/>
          </a:p>
        </p:txBody>
      </p:sp>
      <p:sp>
        <p:nvSpPr>
          <p:cNvPr id="562" name="Google Shape;562;p4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563" name="Google Shape;563;p43"/>
          <p:cNvPicPr preferRelativeResize="0"/>
          <p:nvPr/>
        </p:nvPicPr>
        <p:blipFill>
          <a:blip r:embed="rId3">
            <a:alphaModFix/>
          </a:blip>
          <a:stretch>
            <a:fillRect/>
          </a:stretch>
        </p:blipFill>
        <p:spPr>
          <a:xfrm>
            <a:off x="1303800" y="1311625"/>
            <a:ext cx="3615280" cy="3240824"/>
          </a:xfrm>
          <a:prstGeom prst="rect">
            <a:avLst/>
          </a:prstGeom>
          <a:noFill/>
          <a:ln>
            <a:noFill/>
          </a:ln>
        </p:spPr>
      </p:pic>
      <p:sp>
        <p:nvSpPr>
          <p:cNvPr id="564" name="Google Shape;564;p43"/>
          <p:cNvSpPr txBox="1"/>
          <p:nvPr/>
        </p:nvSpPr>
        <p:spPr>
          <a:xfrm>
            <a:off x="799475" y="4475475"/>
            <a:ext cx="2872500" cy="8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100" u="sng">
                <a:solidFill>
                  <a:schemeClr val="accent5"/>
                </a:solidFill>
                <a:hlinkClick r:id="rId4"/>
              </a:rPr>
              <a:t>https://gradle.org/releases/</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
        <p:nvSpPr>
          <p:cNvPr id="565" name="Google Shape;565;p43"/>
          <p:cNvSpPr txBox="1"/>
          <p:nvPr/>
        </p:nvSpPr>
        <p:spPr>
          <a:xfrm>
            <a:off x="5334525" y="2511625"/>
            <a:ext cx="3360600" cy="10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Nunito"/>
                <a:ea typeface="Nunito"/>
                <a:cs typeface="Nunito"/>
                <a:sym typeface="Nunito"/>
              </a:rPr>
              <a:t>Extraer el zip en cualquier parte. (recordar donde se descomprimio el zip)</a:t>
            </a:r>
            <a:endParaRPr>
              <a:latin typeface="Nunito"/>
              <a:ea typeface="Nunito"/>
              <a:cs typeface="Nunito"/>
              <a:sym typeface="Nuni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Google Shape;570;p44"/>
          <p:cNvSpPr txBox="1"/>
          <p:nvPr>
            <p:ph type="title"/>
          </p:nvPr>
        </p:nvSpPr>
        <p:spPr>
          <a:xfrm>
            <a:off x="1296725" y="40755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INSTALACIÓN PLUGIN</a:t>
            </a:r>
            <a:endParaRPr/>
          </a:p>
        </p:txBody>
      </p:sp>
      <p:sp>
        <p:nvSpPr>
          <p:cNvPr id="571" name="Google Shape;571;p4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572" name="Google Shape;572;p44"/>
          <p:cNvPicPr preferRelativeResize="0"/>
          <p:nvPr/>
        </p:nvPicPr>
        <p:blipFill>
          <a:blip r:embed="rId3">
            <a:alphaModFix/>
          </a:blip>
          <a:stretch>
            <a:fillRect/>
          </a:stretch>
        </p:blipFill>
        <p:spPr>
          <a:xfrm>
            <a:off x="1348075" y="1318725"/>
            <a:ext cx="7582301" cy="27423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p4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578" name="Google Shape;578;p45"/>
          <p:cNvPicPr preferRelativeResize="0"/>
          <p:nvPr/>
        </p:nvPicPr>
        <p:blipFill>
          <a:blip r:embed="rId3">
            <a:alphaModFix/>
          </a:blip>
          <a:stretch>
            <a:fillRect/>
          </a:stretch>
        </p:blipFill>
        <p:spPr>
          <a:xfrm>
            <a:off x="261775" y="0"/>
            <a:ext cx="3905351" cy="5020401"/>
          </a:xfrm>
          <a:prstGeom prst="rect">
            <a:avLst/>
          </a:prstGeom>
          <a:noFill/>
          <a:ln>
            <a:noFill/>
          </a:ln>
        </p:spPr>
      </p:pic>
      <p:pic>
        <p:nvPicPr>
          <p:cNvPr id="579" name="Google Shape;579;p45"/>
          <p:cNvPicPr preferRelativeResize="0"/>
          <p:nvPr/>
        </p:nvPicPr>
        <p:blipFill>
          <a:blip r:embed="rId4">
            <a:alphaModFix/>
          </a:blip>
          <a:stretch>
            <a:fillRect/>
          </a:stretch>
        </p:blipFill>
        <p:spPr>
          <a:xfrm>
            <a:off x="4340750" y="120400"/>
            <a:ext cx="3073775" cy="4902701"/>
          </a:xfrm>
          <a:prstGeom prst="rect">
            <a:avLst/>
          </a:prstGeom>
          <a:noFill/>
          <a:ln>
            <a:noFill/>
          </a:ln>
        </p:spPr>
      </p:pic>
      <p:pic>
        <p:nvPicPr>
          <p:cNvPr id="580" name="Google Shape;580;p45"/>
          <p:cNvPicPr preferRelativeResize="0"/>
          <p:nvPr/>
        </p:nvPicPr>
        <p:blipFill>
          <a:blip r:embed="rId5">
            <a:alphaModFix/>
          </a:blip>
          <a:stretch>
            <a:fillRect/>
          </a:stretch>
        </p:blipFill>
        <p:spPr>
          <a:xfrm>
            <a:off x="4006971" y="1977446"/>
            <a:ext cx="4150416" cy="1728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8"/>
                                        </p:tgtEl>
                                        <p:attrNameLst>
                                          <p:attrName>style.visibility</p:attrName>
                                        </p:attrNameLst>
                                      </p:cBhvr>
                                      <p:to>
                                        <p:strVal val="visible"/>
                                      </p:to>
                                    </p:set>
                                    <p:animEffect filter="fade" transition="in">
                                      <p:cBhvr>
                                        <p:cTn dur="2500"/>
                                        <p:tgtEl>
                                          <p:spTgt spid="5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9"/>
                                        </p:tgtEl>
                                        <p:attrNameLst>
                                          <p:attrName>style.visibility</p:attrName>
                                        </p:attrNameLst>
                                      </p:cBhvr>
                                      <p:to>
                                        <p:strVal val="visible"/>
                                      </p:to>
                                    </p:set>
                                    <p:animEffect filter="fade" transition="in">
                                      <p:cBhvr>
                                        <p:cTn dur="1000"/>
                                        <p:tgtEl>
                                          <p:spTgt spid="5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0"/>
                                        </p:tgtEl>
                                        <p:attrNameLst>
                                          <p:attrName>style.visibility</p:attrName>
                                        </p:attrNameLst>
                                      </p:cBhvr>
                                      <p:to>
                                        <p:strVal val="visible"/>
                                      </p:to>
                                    </p:set>
                                    <p:animEffect filter="fade" transition="in">
                                      <p:cBhvr>
                                        <p:cTn dur="1000"/>
                                        <p:tgtEl>
                                          <p:spTgt spid="5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4" name="Shape 584"/>
        <p:cNvGrpSpPr/>
        <p:nvPr/>
      </p:nvGrpSpPr>
      <p:grpSpPr>
        <a:xfrm>
          <a:off x="0" y="0"/>
          <a:ext cx="0" cy="0"/>
          <a:chOff x="0" y="0"/>
          <a:chExt cx="0" cy="0"/>
        </a:xfrm>
      </p:grpSpPr>
      <p:sp>
        <p:nvSpPr>
          <p:cNvPr id="585" name="Google Shape;585;p4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586" name="Google Shape;586;p46"/>
          <p:cNvPicPr preferRelativeResize="0"/>
          <p:nvPr/>
        </p:nvPicPr>
        <p:blipFill>
          <a:blip r:embed="rId3">
            <a:alphaModFix/>
          </a:blip>
          <a:stretch>
            <a:fillRect/>
          </a:stretch>
        </p:blipFill>
        <p:spPr>
          <a:xfrm>
            <a:off x="1214609" y="0"/>
            <a:ext cx="4670681" cy="5143499"/>
          </a:xfrm>
          <a:prstGeom prst="rect">
            <a:avLst/>
          </a:prstGeom>
          <a:noFill/>
          <a:ln>
            <a:noFill/>
          </a:ln>
        </p:spPr>
      </p:pic>
      <p:sp>
        <p:nvSpPr>
          <p:cNvPr id="587" name="Google Shape;587;p46"/>
          <p:cNvSpPr txBox="1"/>
          <p:nvPr/>
        </p:nvSpPr>
        <p:spPr>
          <a:xfrm>
            <a:off x="6218900" y="778250"/>
            <a:ext cx="2232000" cy="18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Nunito"/>
                <a:ea typeface="Nunito"/>
                <a:cs typeface="Nunito"/>
                <a:sym typeface="Nunito"/>
              </a:rPr>
              <a:t>Dirección donde se descomprimio el zip de gradle</a:t>
            </a:r>
            <a:endParaRPr>
              <a:latin typeface="Nunito"/>
              <a:ea typeface="Nunito"/>
              <a:cs typeface="Nunito"/>
              <a:sym typeface="Nuni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1" name="Shape 591"/>
        <p:cNvGrpSpPr/>
        <p:nvPr/>
      </p:nvGrpSpPr>
      <p:grpSpPr>
        <a:xfrm>
          <a:off x="0" y="0"/>
          <a:ext cx="0" cy="0"/>
          <a:chOff x="0" y="0"/>
          <a:chExt cx="0" cy="0"/>
        </a:xfrm>
      </p:grpSpPr>
      <p:sp>
        <p:nvSpPr>
          <p:cNvPr id="592" name="Google Shape;592;p47"/>
          <p:cNvSpPr txBox="1"/>
          <p:nvPr>
            <p:ph type="title"/>
          </p:nvPr>
        </p:nvSpPr>
        <p:spPr>
          <a:xfrm>
            <a:off x="1296725" y="40755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CREANDO PROYECTO</a:t>
            </a:r>
            <a:endParaRPr/>
          </a:p>
        </p:txBody>
      </p:sp>
      <p:sp>
        <p:nvSpPr>
          <p:cNvPr id="593" name="Google Shape;593;p4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594" name="Google Shape;594;p47"/>
          <p:cNvPicPr preferRelativeResize="0"/>
          <p:nvPr/>
        </p:nvPicPr>
        <p:blipFill>
          <a:blip r:embed="rId3">
            <a:alphaModFix/>
          </a:blip>
          <a:stretch>
            <a:fillRect/>
          </a:stretch>
        </p:blipFill>
        <p:spPr>
          <a:xfrm>
            <a:off x="1369300" y="993250"/>
            <a:ext cx="5415599" cy="40950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8" name="Shape 598"/>
        <p:cNvGrpSpPr/>
        <p:nvPr/>
      </p:nvGrpSpPr>
      <p:grpSpPr>
        <a:xfrm>
          <a:off x="0" y="0"/>
          <a:ext cx="0" cy="0"/>
          <a:chOff x="0" y="0"/>
          <a:chExt cx="0" cy="0"/>
        </a:xfrm>
      </p:grpSpPr>
      <p:sp>
        <p:nvSpPr>
          <p:cNvPr id="599" name="Google Shape;599;p48"/>
          <p:cNvSpPr txBox="1"/>
          <p:nvPr>
            <p:ph type="title"/>
          </p:nvPr>
        </p:nvSpPr>
        <p:spPr>
          <a:xfrm>
            <a:off x="1296725" y="40755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CREANDO PROYECTO</a:t>
            </a:r>
            <a:endParaRPr/>
          </a:p>
        </p:txBody>
      </p:sp>
      <p:sp>
        <p:nvSpPr>
          <p:cNvPr id="600" name="Google Shape;600;p4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601" name="Google Shape;601;p48"/>
          <p:cNvPicPr preferRelativeResize="0"/>
          <p:nvPr/>
        </p:nvPicPr>
        <p:blipFill>
          <a:blip r:embed="rId3">
            <a:alphaModFix/>
          </a:blip>
          <a:stretch>
            <a:fillRect/>
          </a:stretch>
        </p:blipFill>
        <p:spPr>
          <a:xfrm>
            <a:off x="194900" y="259638"/>
            <a:ext cx="5128849" cy="4624225"/>
          </a:xfrm>
          <a:prstGeom prst="rect">
            <a:avLst/>
          </a:prstGeom>
          <a:noFill/>
          <a:ln>
            <a:noFill/>
          </a:ln>
        </p:spPr>
      </p:pic>
      <p:sp>
        <p:nvSpPr>
          <p:cNvPr id="602" name="Google Shape;602;p48"/>
          <p:cNvSpPr txBox="1"/>
          <p:nvPr/>
        </p:nvSpPr>
        <p:spPr>
          <a:xfrm>
            <a:off x="6417000" y="353750"/>
            <a:ext cx="2582700" cy="69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Nunito"/>
                <a:ea typeface="Nunito"/>
                <a:cs typeface="Nunito"/>
                <a:sym typeface="Nunito"/>
              </a:rPr>
              <a:t>Proyect name: TallerGradle&lt;&lt;Sus iniciales&gt;&gt;</a:t>
            </a:r>
            <a:endParaRPr>
              <a:latin typeface="Nunito"/>
              <a:ea typeface="Nunito"/>
              <a:cs typeface="Nunito"/>
              <a:sym typeface="Nunito"/>
            </a:endParaRPr>
          </a:p>
        </p:txBody>
      </p:sp>
      <p:pic>
        <p:nvPicPr>
          <p:cNvPr id="603" name="Google Shape;603;p48"/>
          <p:cNvPicPr preferRelativeResize="0"/>
          <p:nvPr/>
        </p:nvPicPr>
        <p:blipFill>
          <a:blip r:embed="rId4">
            <a:alphaModFix/>
          </a:blip>
          <a:stretch>
            <a:fillRect/>
          </a:stretch>
        </p:blipFill>
        <p:spPr>
          <a:xfrm>
            <a:off x="1056775" y="259650"/>
            <a:ext cx="5360216" cy="4624224"/>
          </a:xfrm>
          <a:prstGeom prst="rect">
            <a:avLst/>
          </a:prstGeom>
          <a:noFill/>
          <a:ln>
            <a:noFill/>
          </a:ln>
        </p:spPr>
      </p:pic>
      <p:pic>
        <p:nvPicPr>
          <p:cNvPr id="604" name="Google Shape;604;p48"/>
          <p:cNvPicPr preferRelativeResize="0"/>
          <p:nvPr/>
        </p:nvPicPr>
        <p:blipFill>
          <a:blip r:embed="rId5">
            <a:alphaModFix/>
          </a:blip>
          <a:stretch>
            <a:fillRect/>
          </a:stretch>
        </p:blipFill>
        <p:spPr>
          <a:xfrm>
            <a:off x="5996353" y="407550"/>
            <a:ext cx="3110925" cy="2181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gtEl>
                                        <p:attrNameLst>
                                          <p:attrName>style.visibility</p:attrName>
                                        </p:attrNameLst>
                                      </p:cBhvr>
                                      <p:to>
                                        <p:strVal val="visible"/>
                                      </p:to>
                                    </p:set>
                                    <p:animEffect filter="fade" transition="in">
                                      <p:cBhvr>
                                        <p:cTn dur="1000"/>
                                        <p:tgtEl>
                                          <p:spTgt spid="6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3"/>
                                        </p:tgtEl>
                                        <p:attrNameLst>
                                          <p:attrName>style.visibility</p:attrName>
                                        </p:attrNameLst>
                                      </p:cBhvr>
                                      <p:to>
                                        <p:strVal val="visible"/>
                                      </p:to>
                                    </p:set>
                                    <p:animEffect filter="fade" transition="in">
                                      <p:cBhvr>
                                        <p:cTn dur="1000"/>
                                        <p:tgtEl>
                                          <p:spTgt spid="603"/>
                                        </p:tgtEl>
                                      </p:cBhvr>
                                    </p:animEffect>
                                  </p:childTnLst>
                                </p:cTn>
                              </p:par>
                              <p:par>
                                <p:cTn fill="hold" nodeType="withEffect" presetClass="entr" presetID="10" presetSubtype="0">
                                  <p:stCondLst>
                                    <p:cond delay="0"/>
                                  </p:stCondLst>
                                  <p:childTnLst>
                                    <p:set>
                                      <p:cBhvr>
                                        <p:cTn dur="1" fill="hold">
                                          <p:stCondLst>
                                            <p:cond delay="0"/>
                                          </p:stCondLst>
                                        </p:cTn>
                                        <p:tgtEl>
                                          <p:spTgt spid="602"/>
                                        </p:tgtEl>
                                        <p:attrNameLst>
                                          <p:attrName>style.visibility</p:attrName>
                                        </p:attrNameLst>
                                      </p:cBhvr>
                                      <p:to>
                                        <p:strVal val="visible"/>
                                      </p:to>
                                    </p:set>
                                    <p:animEffect filter="fade" transition="in">
                                      <p:cBhvr>
                                        <p:cTn dur="1000"/>
                                        <p:tgtEl>
                                          <p:spTgt spid="6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4"/>
                                        </p:tgtEl>
                                        <p:attrNameLst>
                                          <p:attrName>style.visibility</p:attrName>
                                        </p:attrNameLst>
                                      </p:cBhvr>
                                      <p:to>
                                        <p:strVal val="visible"/>
                                      </p:to>
                                    </p:set>
                                    <p:animEffect filter="fade" transition="in">
                                      <p:cBhvr>
                                        <p:cTn dur="1000"/>
                                        <p:tgtEl>
                                          <p:spTgt spid="6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8" name="Shape 608"/>
        <p:cNvGrpSpPr/>
        <p:nvPr/>
      </p:nvGrpSpPr>
      <p:grpSpPr>
        <a:xfrm>
          <a:off x="0" y="0"/>
          <a:ext cx="0" cy="0"/>
          <a:chOff x="0" y="0"/>
          <a:chExt cx="0" cy="0"/>
        </a:xfrm>
      </p:grpSpPr>
      <p:sp>
        <p:nvSpPr>
          <p:cNvPr id="609" name="Google Shape;609;p4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9"/>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611" name="Google Shape;611;p4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612" name="Google Shape;612;p49"/>
          <p:cNvPicPr preferRelativeResize="0"/>
          <p:nvPr/>
        </p:nvPicPr>
        <p:blipFill>
          <a:blip r:embed="rId3">
            <a:alphaModFix/>
          </a:blip>
          <a:stretch>
            <a:fillRect/>
          </a:stretch>
        </p:blipFill>
        <p:spPr>
          <a:xfrm>
            <a:off x="208125" y="0"/>
            <a:ext cx="4576500" cy="5143500"/>
          </a:xfrm>
          <a:prstGeom prst="rect">
            <a:avLst/>
          </a:prstGeom>
          <a:noFill/>
          <a:ln>
            <a:noFill/>
          </a:ln>
        </p:spPr>
      </p:pic>
      <p:pic>
        <p:nvPicPr>
          <p:cNvPr id="613" name="Google Shape;613;p49"/>
          <p:cNvPicPr preferRelativeResize="0"/>
          <p:nvPr/>
        </p:nvPicPr>
        <p:blipFill>
          <a:blip r:embed="rId4">
            <a:alphaModFix/>
          </a:blip>
          <a:stretch>
            <a:fillRect/>
          </a:stretch>
        </p:blipFill>
        <p:spPr>
          <a:xfrm>
            <a:off x="71900" y="598577"/>
            <a:ext cx="9144000" cy="365204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2"/>
                                        </p:tgtEl>
                                        <p:attrNameLst>
                                          <p:attrName>style.visibility</p:attrName>
                                        </p:attrNameLst>
                                      </p:cBhvr>
                                      <p:to>
                                        <p:strVal val="visible"/>
                                      </p:to>
                                    </p:set>
                                    <p:animEffect filter="fade" transition="in">
                                      <p:cBhvr>
                                        <p:cTn dur="1000"/>
                                        <p:tgtEl>
                                          <p:spTgt spid="6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3"/>
                                        </p:tgtEl>
                                        <p:attrNameLst>
                                          <p:attrName>style.visibility</p:attrName>
                                        </p:attrNameLst>
                                      </p:cBhvr>
                                      <p:to>
                                        <p:strVal val="visible"/>
                                      </p:to>
                                    </p:set>
                                    <p:animEffect filter="fade" transition="in">
                                      <p:cBhvr>
                                        <p:cTn dur="1000"/>
                                        <p:tgtEl>
                                          <p:spTgt spid="6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7" name="Shape 617"/>
        <p:cNvGrpSpPr/>
        <p:nvPr/>
      </p:nvGrpSpPr>
      <p:grpSpPr>
        <a:xfrm>
          <a:off x="0" y="0"/>
          <a:ext cx="0" cy="0"/>
          <a:chOff x="0" y="0"/>
          <a:chExt cx="0" cy="0"/>
        </a:xfrm>
      </p:grpSpPr>
      <p:sp>
        <p:nvSpPr>
          <p:cNvPr id="618" name="Google Shape;618;p5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CONSTRUYENDO EL PROYECTO</a:t>
            </a:r>
            <a:endParaRPr/>
          </a:p>
        </p:txBody>
      </p:sp>
      <p:sp>
        <p:nvSpPr>
          <p:cNvPr id="619" name="Google Shape;619;p5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620" name="Google Shape;620;p50"/>
          <p:cNvPicPr preferRelativeResize="0"/>
          <p:nvPr/>
        </p:nvPicPr>
        <p:blipFill>
          <a:blip r:embed="rId3">
            <a:alphaModFix/>
          </a:blip>
          <a:stretch>
            <a:fillRect/>
          </a:stretch>
        </p:blipFill>
        <p:spPr>
          <a:xfrm>
            <a:off x="350500" y="1361725"/>
            <a:ext cx="4807150" cy="3596075"/>
          </a:xfrm>
          <a:prstGeom prst="rect">
            <a:avLst/>
          </a:prstGeom>
          <a:noFill/>
          <a:ln>
            <a:noFill/>
          </a:ln>
        </p:spPr>
      </p:pic>
      <p:sp>
        <p:nvSpPr>
          <p:cNvPr id="621" name="Google Shape;621;p50"/>
          <p:cNvSpPr txBox="1"/>
          <p:nvPr/>
        </p:nvSpPr>
        <p:spPr>
          <a:xfrm>
            <a:off x="5426750" y="2108350"/>
            <a:ext cx="3204600" cy="884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unito"/>
              <a:buChar char="●"/>
            </a:pPr>
            <a:r>
              <a:rPr lang="es">
                <a:latin typeface="Nunito"/>
                <a:ea typeface="Nunito"/>
                <a:cs typeface="Nunito"/>
                <a:sym typeface="Nunito"/>
              </a:rPr>
              <a:t>¿Para </a:t>
            </a:r>
            <a:r>
              <a:rPr lang="es">
                <a:latin typeface="Nunito"/>
                <a:ea typeface="Nunito"/>
                <a:cs typeface="Nunito"/>
                <a:sym typeface="Nunito"/>
              </a:rPr>
              <a:t>qué</a:t>
            </a:r>
            <a:r>
              <a:rPr lang="es">
                <a:latin typeface="Nunito"/>
                <a:ea typeface="Nunito"/>
                <a:cs typeface="Nunito"/>
                <a:sym typeface="Nunito"/>
              </a:rPr>
              <a:t> sirven los plugin “java”, “eclipse” y “application”?</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s">
                <a:latin typeface="Nunito"/>
                <a:ea typeface="Nunito"/>
                <a:cs typeface="Nunito"/>
                <a:sym typeface="Nunito"/>
              </a:rPr>
              <a:t>¿”dependencies”?</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s">
                <a:latin typeface="Nunito"/>
                <a:ea typeface="Nunito"/>
                <a:cs typeface="Nunito"/>
                <a:sym typeface="Nunito"/>
              </a:rPr>
              <a:t>¿”repositores”?</a:t>
            </a:r>
            <a:endParaRPr>
              <a:latin typeface="Nunito"/>
              <a:ea typeface="Nunito"/>
              <a:cs typeface="Nunito"/>
              <a:sym typeface="Nuni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5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CONSTRUYENDO EL PROYECTO</a:t>
            </a:r>
            <a:endParaRPr/>
          </a:p>
        </p:txBody>
      </p:sp>
      <p:sp>
        <p:nvSpPr>
          <p:cNvPr id="627" name="Google Shape;627;p5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628" name="Google Shape;628;p51"/>
          <p:cNvSpPr txBox="1"/>
          <p:nvPr/>
        </p:nvSpPr>
        <p:spPr>
          <a:xfrm>
            <a:off x="5766350" y="1797050"/>
            <a:ext cx="3020700" cy="1125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unito"/>
              <a:buChar char="●"/>
            </a:pPr>
            <a:r>
              <a:rPr lang="es">
                <a:latin typeface="Nunito"/>
                <a:ea typeface="Nunito"/>
                <a:cs typeface="Nunito"/>
                <a:sym typeface="Nunito"/>
              </a:rPr>
              <a:t>“sourceCompatibility”</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s">
                <a:latin typeface="Nunito"/>
                <a:ea typeface="Nunito"/>
                <a:cs typeface="Nunito"/>
                <a:sym typeface="Nunito"/>
              </a:rPr>
              <a:t>“version”</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s">
                <a:latin typeface="Nunito"/>
                <a:ea typeface="Nunito"/>
                <a:cs typeface="Nunito"/>
                <a:sym typeface="Nunito"/>
              </a:rPr>
              <a:t>jar</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s">
                <a:latin typeface="Nunito"/>
                <a:ea typeface="Nunito"/>
                <a:cs typeface="Nunito"/>
                <a:sym typeface="Nunito"/>
              </a:rPr>
              <a:t>manifest</a:t>
            </a:r>
            <a:endParaRPr>
              <a:latin typeface="Nunito"/>
              <a:ea typeface="Nunito"/>
              <a:cs typeface="Nunito"/>
              <a:sym typeface="Nunito"/>
            </a:endParaRPr>
          </a:p>
        </p:txBody>
      </p:sp>
      <p:pic>
        <p:nvPicPr>
          <p:cNvPr id="629" name="Google Shape;629;p51"/>
          <p:cNvPicPr preferRelativeResize="0"/>
          <p:nvPr/>
        </p:nvPicPr>
        <p:blipFill>
          <a:blip r:embed="rId3">
            <a:alphaModFix/>
          </a:blip>
          <a:stretch>
            <a:fillRect/>
          </a:stretch>
        </p:blipFill>
        <p:spPr>
          <a:xfrm>
            <a:off x="248200" y="1495575"/>
            <a:ext cx="5580950" cy="3241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1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000000"/>
                </a:solidFill>
              </a:rPr>
              <a:t>Introducción</a:t>
            </a:r>
            <a:endParaRPr>
              <a:solidFill>
                <a:srgbClr val="000000"/>
              </a:solidFill>
            </a:endParaRPr>
          </a:p>
        </p:txBody>
      </p:sp>
      <p:sp>
        <p:nvSpPr>
          <p:cNvPr id="301" name="Google Shape;301;p16"/>
          <p:cNvSpPr txBox="1"/>
          <p:nvPr>
            <p:ph idx="1" type="body"/>
          </p:nvPr>
        </p:nvSpPr>
        <p:spPr>
          <a:xfrm>
            <a:off x="147400" y="1237975"/>
            <a:ext cx="8996700" cy="3028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400">
                <a:solidFill>
                  <a:srgbClr val="000000"/>
                </a:solidFill>
              </a:rPr>
              <a:t>Las pruebas de software tienen como </a:t>
            </a:r>
            <a:r>
              <a:rPr lang="es" sz="1400">
                <a:solidFill>
                  <a:srgbClr val="000000"/>
                </a:solidFill>
              </a:rPr>
              <a:t>propósito</a:t>
            </a:r>
            <a:r>
              <a:rPr lang="es" sz="1400">
                <a:solidFill>
                  <a:srgbClr val="000000"/>
                </a:solidFill>
              </a:rPr>
              <a:t>:</a:t>
            </a:r>
            <a:endParaRPr sz="1400">
              <a:solidFill>
                <a:srgbClr val="000000"/>
              </a:solidFill>
            </a:endParaRPr>
          </a:p>
          <a:p>
            <a:pPr indent="-317500" lvl="0" marL="457200" rtl="0" algn="just">
              <a:spcBef>
                <a:spcPts val="1600"/>
              </a:spcBef>
              <a:spcAft>
                <a:spcPts val="0"/>
              </a:spcAft>
              <a:buClr>
                <a:srgbClr val="000000"/>
              </a:buClr>
              <a:buSzPts val="1400"/>
              <a:buChar char="●"/>
            </a:pPr>
            <a:r>
              <a:rPr lang="es" sz="1400">
                <a:solidFill>
                  <a:srgbClr val="000000"/>
                </a:solidFill>
              </a:rPr>
              <a:t>Determinar si el sistema hace lo que debe.</a:t>
            </a:r>
            <a:endParaRPr sz="1400">
              <a:solidFill>
                <a:srgbClr val="000000"/>
              </a:solidFill>
            </a:endParaRPr>
          </a:p>
          <a:p>
            <a:pPr indent="-317500" lvl="0" marL="457200" rtl="0" algn="just">
              <a:spcBef>
                <a:spcPts val="0"/>
              </a:spcBef>
              <a:spcAft>
                <a:spcPts val="0"/>
              </a:spcAft>
              <a:buClr>
                <a:srgbClr val="000000"/>
              </a:buClr>
              <a:buSzPts val="1400"/>
              <a:buChar char="●"/>
            </a:pPr>
            <a:r>
              <a:rPr lang="es" sz="1400">
                <a:solidFill>
                  <a:srgbClr val="000000"/>
                </a:solidFill>
              </a:rPr>
              <a:t>Descubrir errores.</a:t>
            </a:r>
            <a:endParaRPr sz="1400">
              <a:solidFill>
                <a:srgbClr val="000000"/>
              </a:solidFill>
            </a:endParaRPr>
          </a:p>
          <a:p>
            <a:pPr indent="-317500" lvl="0" marL="457200" rtl="0" algn="just">
              <a:spcBef>
                <a:spcPts val="0"/>
              </a:spcBef>
              <a:spcAft>
                <a:spcPts val="0"/>
              </a:spcAft>
              <a:buClr>
                <a:srgbClr val="000000"/>
              </a:buClr>
              <a:buSzPts val="1400"/>
              <a:buChar char="●"/>
            </a:pPr>
            <a:r>
              <a:rPr lang="es" sz="1400">
                <a:solidFill>
                  <a:srgbClr val="000000"/>
                </a:solidFill>
              </a:rPr>
              <a:t>Encontrar la mayor cantidad de errores, en el menor tiempo posible y con el menor esfuerzo.</a:t>
            </a:r>
            <a:endParaRPr sz="1400">
              <a:solidFill>
                <a:srgbClr val="000000"/>
              </a:solidFill>
            </a:endParaRPr>
          </a:p>
          <a:p>
            <a:pPr indent="0" lvl="0" marL="0" rtl="0" algn="just">
              <a:spcBef>
                <a:spcPts val="1600"/>
              </a:spcBef>
              <a:spcAft>
                <a:spcPts val="0"/>
              </a:spcAft>
              <a:buNone/>
            </a:pPr>
            <a:r>
              <a:rPr lang="es" sz="1400">
                <a:solidFill>
                  <a:srgbClr val="000000"/>
                </a:solidFill>
              </a:rPr>
              <a:t>Por otro lado para su buen funcionamiento se deben cumplir con las siguientes </a:t>
            </a:r>
            <a:r>
              <a:rPr lang="es" sz="1400">
                <a:solidFill>
                  <a:srgbClr val="000000"/>
                </a:solidFill>
              </a:rPr>
              <a:t>características:</a:t>
            </a:r>
            <a:endParaRPr sz="1400">
              <a:solidFill>
                <a:srgbClr val="000000"/>
              </a:solidFill>
            </a:endParaRPr>
          </a:p>
          <a:p>
            <a:pPr indent="-317500" lvl="0" marL="457200" rtl="0" algn="just">
              <a:spcBef>
                <a:spcPts val="1600"/>
              </a:spcBef>
              <a:spcAft>
                <a:spcPts val="0"/>
              </a:spcAft>
              <a:buClr>
                <a:srgbClr val="000000"/>
              </a:buClr>
              <a:buSzPts val="1400"/>
              <a:buChar char="●"/>
            </a:pPr>
            <a:r>
              <a:rPr lang="es" sz="1400">
                <a:solidFill>
                  <a:srgbClr val="000000"/>
                </a:solidFill>
              </a:rPr>
              <a:t>No debe ser redundante</a:t>
            </a:r>
            <a:endParaRPr sz="1400">
              <a:solidFill>
                <a:srgbClr val="000000"/>
              </a:solidFill>
            </a:endParaRPr>
          </a:p>
          <a:p>
            <a:pPr indent="-317500" lvl="0" marL="457200" rtl="0" algn="just">
              <a:spcBef>
                <a:spcPts val="0"/>
              </a:spcBef>
              <a:spcAft>
                <a:spcPts val="0"/>
              </a:spcAft>
              <a:buClr>
                <a:srgbClr val="000000"/>
              </a:buClr>
              <a:buSzPts val="1400"/>
              <a:buChar char="●"/>
            </a:pPr>
            <a:r>
              <a:rPr lang="es" sz="1400">
                <a:solidFill>
                  <a:srgbClr val="000000"/>
                </a:solidFill>
              </a:rPr>
              <a:t>Una prueba no debe ser demasiado compleja ni sencilla</a:t>
            </a:r>
            <a:endParaRPr sz="1400">
              <a:solidFill>
                <a:srgbClr val="000000"/>
              </a:solidFill>
            </a:endParaRPr>
          </a:p>
        </p:txBody>
      </p:sp>
      <p:pic>
        <p:nvPicPr>
          <p:cNvPr id="302" name="Google Shape;302;p16"/>
          <p:cNvPicPr preferRelativeResize="0"/>
          <p:nvPr/>
        </p:nvPicPr>
        <p:blipFill>
          <a:blip r:embed="rId3">
            <a:alphaModFix/>
          </a:blip>
          <a:stretch>
            <a:fillRect/>
          </a:stretch>
        </p:blipFill>
        <p:spPr>
          <a:xfrm>
            <a:off x="5172975" y="3589925"/>
            <a:ext cx="3858575" cy="1553575"/>
          </a:xfrm>
          <a:prstGeom prst="rect">
            <a:avLst/>
          </a:prstGeom>
          <a:noFill/>
          <a:ln>
            <a:noFill/>
          </a:ln>
        </p:spPr>
      </p:pic>
      <p:sp>
        <p:nvSpPr>
          <p:cNvPr id="303" name="Google Shape;303;p1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Google Shape;634;p5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CONSTRUYENDO EL PROYECTO</a:t>
            </a:r>
            <a:endParaRPr/>
          </a:p>
        </p:txBody>
      </p:sp>
      <p:sp>
        <p:nvSpPr>
          <p:cNvPr id="635" name="Google Shape;635;p52"/>
          <p:cNvSpPr txBox="1"/>
          <p:nvPr>
            <p:ph idx="1" type="body"/>
          </p:nvPr>
        </p:nvSpPr>
        <p:spPr>
          <a:xfrm>
            <a:off x="674125" y="1438200"/>
            <a:ext cx="7030500" cy="532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s"/>
              <a:t>Antes de construir el proyecto verificar que la clase Library o la clase por defecto del proyecto tenga un </a:t>
            </a:r>
            <a:r>
              <a:rPr lang="es"/>
              <a:t>método</a:t>
            </a:r>
            <a:r>
              <a:rPr lang="es"/>
              <a:t> “main”</a:t>
            </a:r>
            <a:endParaRPr/>
          </a:p>
        </p:txBody>
      </p:sp>
      <p:sp>
        <p:nvSpPr>
          <p:cNvPr id="636" name="Google Shape;636;p5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637" name="Google Shape;637;p52"/>
          <p:cNvPicPr preferRelativeResize="0"/>
          <p:nvPr/>
        </p:nvPicPr>
        <p:blipFill>
          <a:blip r:embed="rId3">
            <a:alphaModFix/>
          </a:blip>
          <a:stretch>
            <a:fillRect/>
          </a:stretch>
        </p:blipFill>
        <p:spPr>
          <a:xfrm>
            <a:off x="152400" y="2165850"/>
            <a:ext cx="8839202" cy="244035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 name="Shape 641"/>
        <p:cNvGrpSpPr/>
        <p:nvPr/>
      </p:nvGrpSpPr>
      <p:grpSpPr>
        <a:xfrm>
          <a:off x="0" y="0"/>
          <a:ext cx="0" cy="0"/>
          <a:chOff x="0" y="0"/>
          <a:chExt cx="0" cy="0"/>
        </a:xfrm>
      </p:grpSpPr>
      <p:sp>
        <p:nvSpPr>
          <p:cNvPr id="642" name="Google Shape;642;p5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CONSTRUYENDO EL PROYECTO</a:t>
            </a:r>
            <a:endParaRPr/>
          </a:p>
        </p:txBody>
      </p:sp>
      <p:sp>
        <p:nvSpPr>
          <p:cNvPr id="643" name="Google Shape;643;p5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644" name="Google Shape;644;p53"/>
          <p:cNvPicPr preferRelativeResize="0"/>
          <p:nvPr/>
        </p:nvPicPr>
        <p:blipFill>
          <a:blip r:embed="rId3">
            <a:alphaModFix/>
          </a:blip>
          <a:stretch>
            <a:fillRect/>
          </a:stretch>
        </p:blipFill>
        <p:spPr>
          <a:xfrm>
            <a:off x="315125" y="1134750"/>
            <a:ext cx="4586490" cy="4008750"/>
          </a:xfrm>
          <a:prstGeom prst="rect">
            <a:avLst/>
          </a:prstGeom>
          <a:noFill/>
          <a:ln>
            <a:noFill/>
          </a:ln>
        </p:spPr>
      </p:pic>
      <p:pic>
        <p:nvPicPr>
          <p:cNvPr id="645" name="Google Shape;645;p53"/>
          <p:cNvPicPr preferRelativeResize="0"/>
          <p:nvPr/>
        </p:nvPicPr>
        <p:blipFill>
          <a:blip r:embed="rId4">
            <a:alphaModFix/>
          </a:blip>
          <a:stretch>
            <a:fillRect/>
          </a:stretch>
        </p:blipFill>
        <p:spPr>
          <a:xfrm>
            <a:off x="5011565" y="1290400"/>
            <a:ext cx="3937585" cy="2406741"/>
          </a:xfrm>
          <a:prstGeom prst="rect">
            <a:avLst/>
          </a:prstGeom>
          <a:noFill/>
          <a:ln>
            <a:noFill/>
          </a:ln>
        </p:spPr>
      </p:pic>
      <p:pic>
        <p:nvPicPr>
          <p:cNvPr id="646" name="Google Shape;646;p53"/>
          <p:cNvPicPr preferRelativeResize="0"/>
          <p:nvPr/>
        </p:nvPicPr>
        <p:blipFill>
          <a:blip r:embed="rId5">
            <a:alphaModFix/>
          </a:blip>
          <a:stretch>
            <a:fillRect/>
          </a:stretch>
        </p:blipFill>
        <p:spPr>
          <a:xfrm>
            <a:off x="7619625" y="1597874"/>
            <a:ext cx="1158012" cy="1523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0" name="Shape 650"/>
        <p:cNvGrpSpPr/>
        <p:nvPr/>
      </p:nvGrpSpPr>
      <p:grpSpPr>
        <a:xfrm>
          <a:off x="0" y="0"/>
          <a:ext cx="0" cy="0"/>
          <a:chOff x="0" y="0"/>
          <a:chExt cx="0" cy="0"/>
        </a:xfrm>
      </p:grpSpPr>
      <p:sp>
        <p:nvSpPr>
          <p:cNvPr id="651" name="Google Shape;651;p5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VERIFICANDO EL JAR CREADO</a:t>
            </a:r>
            <a:endParaRPr/>
          </a:p>
        </p:txBody>
      </p:sp>
      <p:sp>
        <p:nvSpPr>
          <p:cNvPr id="652" name="Google Shape;652;p5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653" name="Google Shape;653;p54"/>
          <p:cNvPicPr preferRelativeResize="0"/>
          <p:nvPr/>
        </p:nvPicPr>
        <p:blipFill>
          <a:blip r:embed="rId3">
            <a:alphaModFix/>
          </a:blip>
          <a:stretch>
            <a:fillRect/>
          </a:stretch>
        </p:blipFill>
        <p:spPr>
          <a:xfrm>
            <a:off x="223150" y="1332850"/>
            <a:ext cx="4500380" cy="3240825"/>
          </a:xfrm>
          <a:prstGeom prst="rect">
            <a:avLst/>
          </a:prstGeom>
          <a:noFill/>
          <a:ln>
            <a:noFill/>
          </a:ln>
        </p:spPr>
      </p:pic>
      <p:pic>
        <p:nvPicPr>
          <p:cNvPr id="654" name="Google Shape;654;p54"/>
          <p:cNvPicPr preferRelativeResize="0"/>
          <p:nvPr/>
        </p:nvPicPr>
        <p:blipFill>
          <a:blip r:embed="rId4">
            <a:alphaModFix/>
          </a:blip>
          <a:stretch>
            <a:fillRect/>
          </a:stretch>
        </p:blipFill>
        <p:spPr>
          <a:xfrm>
            <a:off x="888200" y="1834363"/>
            <a:ext cx="7562850" cy="2105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3"/>
                                        </p:tgtEl>
                                        <p:attrNameLst>
                                          <p:attrName>style.visibility</p:attrName>
                                        </p:attrNameLst>
                                      </p:cBhvr>
                                      <p:to>
                                        <p:strVal val="visible"/>
                                      </p:to>
                                    </p:set>
                                    <p:animEffect filter="fade" transition="in">
                                      <p:cBhvr>
                                        <p:cTn dur="1000"/>
                                        <p:tgtEl>
                                          <p:spTgt spid="6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4"/>
                                        </p:tgtEl>
                                        <p:attrNameLst>
                                          <p:attrName>style.visibility</p:attrName>
                                        </p:attrNameLst>
                                      </p:cBhvr>
                                      <p:to>
                                        <p:strVal val="visible"/>
                                      </p:to>
                                    </p:set>
                                    <p:animEffect filter="fade" transition="in">
                                      <p:cBhvr>
                                        <p:cTn dur="1000"/>
                                        <p:tgtEl>
                                          <p:spTgt spid="6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8" name="Shape 658"/>
        <p:cNvGrpSpPr/>
        <p:nvPr/>
      </p:nvGrpSpPr>
      <p:grpSpPr>
        <a:xfrm>
          <a:off x="0" y="0"/>
          <a:ext cx="0" cy="0"/>
          <a:chOff x="0" y="0"/>
          <a:chExt cx="0" cy="0"/>
        </a:xfrm>
      </p:grpSpPr>
      <p:sp>
        <p:nvSpPr>
          <p:cNvPr id="659" name="Google Shape;659;p5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CONSTRUYENDO EL PROYECTO</a:t>
            </a:r>
            <a:endParaRPr/>
          </a:p>
        </p:txBody>
      </p:sp>
      <p:sp>
        <p:nvSpPr>
          <p:cNvPr id="660" name="Google Shape;660;p5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661" name="Google Shape;661;p55"/>
          <p:cNvPicPr preferRelativeResize="0"/>
          <p:nvPr/>
        </p:nvPicPr>
        <p:blipFill>
          <a:blip r:embed="rId3">
            <a:alphaModFix/>
          </a:blip>
          <a:stretch>
            <a:fillRect/>
          </a:stretch>
        </p:blipFill>
        <p:spPr>
          <a:xfrm>
            <a:off x="370390" y="1750250"/>
            <a:ext cx="3937585" cy="2406741"/>
          </a:xfrm>
          <a:prstGeom prst="rect">
            <a:avLst/>
          </a:prstGeom>
          <a:noFill/>
          <a:ln>
            <a:noFill/>
          </a:ln>
        </p:spPr>
      </p:pic>
      <p:sp>
        <p:nvSpPr>
          <p:cNvPr id="662" name="Google Shape;662;p55"/>
          <p:cNvSpPr txBox="1"/>
          <p:nvPr/>
        </p:nvSpPr>
        <p:spPr>
          <a:xfrm>
            <a:off x="4761450" y="2016375"/>
            <a:ext cx="3402900" cy="1351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unito"/>
              <a:buChar char="●"/>
            </a:pPr>
            <a:r>
              <a:rPr lang="es">
                <a:latin typeface="Nunito"/>
                <a:ea typeface="Nunito"/>
                <a:cs typeface="Nunito"/>
                <a:sym typeface="Nunito"/>
              </a:rPr>
              <a:t>Estamos haciendo un test </a:t>
            </a:r>
            <a:r>
              <a:rPr lang="es">
                <a:latin typeface="Nunito"/>
                <a:ea typeface="Nunito"/>
                <a:cs typeface="Nunito"/>
                <a:sym typeface="Nunito"/>
              </a:rPr>
              <a:t>automáticamente cada vez que construimos el proyecto. ¿Que pasa si el test falla?</a:t>
            </a:r>
            <a:r>
              <a:rPr lang="es">
                <a:latin typeface="Nunito"/>
                <a:ea typeface="Nunito"/>
                <a:cs typeface="Nunito"/>
                <a:sym typeface="Nunito"/>
              </a:rPr>
              <a:t> </a:t>
            </a:r>
            <a:endParaRPr>
              <a:latin typeface="Nunito"/>
              <a:ea typeface="Nunito"/>
              <a:cs typeface="Nunito"/>
              <a:sym typeface="Nuni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6" name="Shape 666"/>
        <p:cNvGrpSpPr/>
        <p:nvPr/>
      </p:nvGrpSpPr>
      <p:grpSpPr>
        <a:xfrm>
          <a:off x="0" y="0"/>
          <a:ext cx="0" cy="0"/>
          <a:chOff x="0" y="0"/>
          <a:chExt cx="0" cy="0"/>
        </a:xfrm>
      </p:grpSpPr>
      <p:sp>
        <p:nvSpPr>
          <p:cNvPr id="667" name="Google Shape;667;p5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FALLO DE UN TEST</a:t>
            </a:r>
            <a:endParaRPr/>
          </a:p>
        </p:txBody>
      </p:sp>
      <p:sp>
        <p:nvSpPr>
          <p:cNvPr id="668" name="Google Shape;668;p56"/>
          <p:cNvSpPr txBox="1"/>
          <p:nvPr>
            <p:ph idx="1" type="body"/>
          </p:nvPr>
        </p:nvSpPr>
        <p:spPr>
          <a:xfrm>
            <a:off x="1303800" y="1300950"/>
            <a:ext cx="6874800" cy="595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s"/>
              <a:t>Haga los cambios necesarios para que la prueba unitaria salga con fallos y vuelva a construir el proyecto. Debería salir lo siguiente:</a:t>
            </a:r>
            <a:endParaRPr/>
          </a:p>
        </p:txBody>
      </p:sp>
      <p:sp>
        <p:nvSpPr>
          <p:cNvPr id="669" name="Google Shape;669;p5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670" name="Google Shape;670;p56"/>
          <p:cNvPicPr preferRelativeResize="0"/>
          <p:nvPr/>
        </p:nvPicPr>
        <p:blipFill>
          <a:blip r:embed="rId3">
            <a:alphaModFix/>
          </a:blip>
          <a:stretch>
            <a:fillRect/>
          </a:stretch>
        </p:blipFill>
        <p:spPr>
          <a:xfrm>
            <a:off x="152400" y="2063900"/>
            <a:ext cx="8839198" cy="250530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4" name="Shape 674"/>
        <p:cNvGrpSpPr/>
        <p:nvPr/>
      </p:nvGrpSpPr>
      <p:grpSpPr>
        <a:xfrm>
          <a:off x="0" y="0"/>
          <a:ext cx="0" cy="0"/>
          <a:chOff x="0" y="0"/>
          <a:chExt cx="0" cy="0"/>
        </a:xfrm>
      </p:grpSpPr>
      <p:sp>
        <p:nvSpPr>
          <p:cNvPr id="675" name="Google Shape;675;p5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TAREAS</a:t>
            </a:r>
            <a:endParaRPr/>
          </a:p>
        </p:txBody>
      </p:sp>
      <p:sp>
        <p:nvSpPr>
          <p:cNvPr id="676" name="Google Shape;676;p5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677" name="Google Shape;677;p57"/>
          <p:cNvPicPr preferRelativeResize="0"/>
          <p:nvPr/>
        </p:nvPicPr>
        <p:blipFill>
          <a:blip r:embed="rId3">
            <a:alphaModFix/>
          </a:blip>
          <a:stretch>
            <a:fillRect/>
          </a:stretch>
        </p:blipFill>
        <p:spPr>
          <a:xfrm>
            <a:off x="284888" y="1184138"/>
            <a:ext cx="6791325" cy="3552825"/>
          </a:xfrm>
          <a:prstGeom prst="rect">
            <a:avLst/>
          </a:prstGeom>
          <a:noFill/>
          <a:ln>
            <a:noFill/>
          </a:ln>
        </p:spPr>
      </p:pic>
      <p:pic>
        <p:nvPicPr>
          <p:cNvPr id="678" name="Google Shape;678;p57"/>
          <p:cNvPicPr preferRelativeResize="0"/>
          <p:nvPr/>
        </p:nvPicPr>
        <p:blipFill>
          <a:blip r:embed="rId4">
            <a:alphaModFix/>
          </a:blip>
          <a:stretch>
            <a:fillRect/>
          </a:stretch>
        </p:blipFill>
        <p:spPr>
          <a:xfrm>
            <a:off x="4091663" y="1474663"/>
            <a:ext cx="4067175" cy="2971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7"/>
                                        </p:tgtEl>
                                        <p:attrNameLst>
                                          <p:attrName>style.visibility</p:attrName>
                                        </p:attrNameLst>
                                      </p:cBhvr>
                                      <p:to>
                                        <p:strVal val="visible"/>
                                      </p:to>
                                    </p:set>
                                    <p:animEffect filter="fade" transition="in">
                                      <p:cBhvr>
                                        <p:cTn dur="1000"/>
                                        <p:tgtEl>
                                          <p:spTgt spid="6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8"/>
                                        </p:tgtEl>
                                        <p:attrNameLst>
                                          <p:attrName>style.visibility</p:attrName>
                                        </p:attrNameLst>
                                      </p:cBhvr>
                                      <p:to>
                                        <p:strVal val="visible"/>
                                      </p:to>
                                    </p:set>
                                    <p:animEffect filter="fade" transition="in">
                                      <p:cBhvr>
                                        <p:cTn dur="1000"/>
                                        <p:tgtEl>
                                          <p:spTgt spid="6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2" name="Shape 682"/>
        <p:cNvGrpSpPr/>
        <p:nvPr/>
      </p:nvGrpSpPr>
      <p:grpSpPr>
        <a:xfrm>
          <a:off x="0" y="0"/>
          <a:ext cx="0" cy="0"/>
          <a:chOff x="0" y="0"/>
          <a:chExt cx="0" cy="0"/>
        </a:xfrm>
      </p:grpSpPr>
      <p:sp>
        <p:nvSpPr>
          <p:cNvPr id="683" name="Google Shape;683;p5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CALCULADORA</a:t>
            </a:r>
            <a:endParaRPr/>
          </a:p>
        </p:txBody>
      </p:sp>
      <p:sp>
        <p:nvSpPr>
          <p:cNvPr id="684" name="Google Shape;684;p58"/>
          <p:cNvSpPr txBox="1"/>
          <p:nvPr>
            <p:ph idx="1" type="body"/>
          </p:nvPr>
        </p:nvSpPr>
        <p:spPr>
          <a:xfrm>
            <a:off x="1303800" y="1300950"/>
            <a:ext cx="7094100" cy="1338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s" sz="1400"/>
              <a:t>Integre lo visto en JUnit con gradle</a:t>
            </a:r>
            <a:endParaRPr sz="1400"/>
          </a:p>
          <a:p>
            <a:pPr indent="-317500" lvl="0" marL="457200" rtl="0" algn="l">
              <a:spcBef>
                <a:spcPts val="0"/>
              </a:spcBef>
              <a:spcAft>
                <a:spcPts val="0"/>
              </a:spcAft>
              <a:buSzPts val="1400"/>
              <a:buChar char="●"/>
            </a:pPr>
            <a:r>
              <a:rPr lang="es" sz="1400"/>
              <a:t>Haga que falle un test y abra el archivo “index.html” ¿Que muestra este archivo?</a:t>
            </a:r>
            <a:endParaRPr sz="14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685" name="Google Shape;685;p5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9" name="Shape 689"/>
        <p:cNvGrpSpPr/>
        <p:nvPr/>
      </p:nvGrpSpPr>
      <p:grpSpPr>
        <a:xfrm>
          <a:off x="0" y="0"/>
          <a:ext cx="0" cy="0"/>
          <a:chOff x="0" y="0"/>
          <a:chExt cx="0" cy="0"/>
        </a:xfrm>
      </p:grpSpPr>
      <p:sp>
        <p:nvSpPr>
          <p:cNvPr id="690" name="Google Shape;690;p5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9"/>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692" name="Google Shape;692;p5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693" name="Google Shape;693;p59"/>
          <p:cNvPicPr preferRelativeResize="0"/>
          <p:nvPr/>
        </p:nvPicPr>
        <p:blipFill>
          <a:blip r:embed="rId3">
            <a:alphaModFix/>
          </a:blip>
          <a:stretch>
            <a:fillRect/>
          </a:stretch>
        </p:blipFill>
        <p:spPr>
          <a:xfrm>
            <a:off x="1303798" y="598573"/>
            <a:ext cx="7252650" cy="41569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7" name="Shape 697"/>
        <p:cNvGrpSpPr/>
        <p:nvPr/>
      </p:nvGrpSpPr>
      <p:grpSpPr>
        <a:xfrm>
          <a:off x="0" y="0"/>
          <a:ext cx="0" cy="0"/>
          <a:chOff x="0" y="0"/>
          <a:chExt cx="0" cy="0"/>
        </a:xfrm>
      </p:grpSpPr>
      <p:pic>
        <p:nvPicPr>
          <p:cNvPr id="698" name="Google Shape;698;p60"/>
          <p:cNvPicPr preferRelativeResize="0"/>
          <p:nvPr/>
        </p:nvPicPr>
        <p:blipFill>
          <a:blip r:embed="rId3">
            <a:alphaModFix/>
          </a:blip>
          <a:stretch>
            <a:fillRect/>
          </a:stretch>
        </p:blipFill>
        <p:spPr>
          <a:xfrm>
            <a:off x="0" y="2"/>
            <a:ext cx="9129704" cy="5143500"/>
          </a:xfrm>
          <a:prstGeom prst="rect">
            <a:avLst/>
          </a:prstGeom>
          <a:noFill/>
          <a:ln>
            <a:noFill/>
          </a:ln>
        </p:spPr>
      </p:pic>
      <p:sp>
        <p:nvSpPr>
          <p:cNvPr id="699" name="Google Shape;699;p60"/>
          <p:cNvSpPr txBox="1"/>
          <p:nvPr/>
        </p:nvSpPr>
        <p:spPr>
          <a:xfrm>
            <a:off x="489850" y="3993075"/>
            <a:ext cx="3666600" cy="6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3000">
                <a:solidFill>
                  <a:srgbClr val="FFFFFF"/>
                </a:solidFill>
                <a:latin typeface="Nunito"/>
                <a:ea typeface="Nunito"/>
                <a:cs typeface="Nunito"/>
                <a:sym typeface="Nunito"/>
              </a:rPr>
              <a:t>3. Jira</a:t>
            </a:r>
            <a:endParaRPr b="1" sz="3000">
              <a:solidFill>
                <a:srgbClr val="FFFFFF"/>
              </a:solidFill>
              <a:latin typeface="Nunito"/>
              <a:ea typeface="Nunito"/>
              <a:cs typeface="Nunito"/>
              <a:sym typeface="Nunito"/>
            </a:endParaRPr>
          </a:p>
        </p:txBody>
      </p:sp>
      <p:pic>
        <p:nvPicPr>
          <p:cNvPr id="700" name="Google Shape;700;p60"/>
          <p:cNvPicPr preferRelativeResize="0"/>
          <p:nvPr/>
        </p:nvPicPr>
        <p:blipFill>
          <a:blip r:embed="rId4">
            <a:alphaModFix/>
          </a:blip>
          <a:stretch>
            <a:fillRect/>
          </a:stretch>
        </p:blipFill>
        <p:spPr>
          <a:xfrm>
            <a:off x="750650" y="2072113"/>
            <a:ext cx="7628401" cy="999275"/>
          </a:xfrm>
          <a:prstGeom prst="rect">
            <a:avLst/>
          </a:prstGeom>
          <a:noFill/>
          <a:ln>
            <a:noFill/>
          </a:ln>
        </p:spPr>
      </p:pic>
      <p:sp>
        <p:nvSpPr>
          <p:cNvPr id="701" name="Google Shape;701;p6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5" name="Shape 705"/>
        <p:cNvGrpSpPr/>
        <p:nvPr/>
      </p:nvGrpSpPr>
      <p:grpSpPr>
        <a:xfrm>
          <a:off x="0" y="0"/>
          <a:ext cx="0" cy="0"/>
          <a:chOff x="0" y="0"/>
          <a:chExt cx="0" cy="0"/>
        </a:xfrm>
      </p:grpSpPr>
      <p:pic>
        <p:nvPicPr>
          <p:cNvPr id="706" name="Google Shape;706;p61"/>
          <p:cNvPicPr preferRelativeResize="0"/>
          <p:nvPr/>
        </p:nvPicPr>
        <p:blipFill>
          <a:blip r:embed="rId3">
            <a:alphaModFix/>
          </a:blip>
          <a:stretch>
            <a:fillRect/>
          </a:stretch>
        </p:blipFill>
        <p:spPr>
          <a:xfrm>
            <a:off x="0" y="0"/>
            <a:ext cx="9129681" cy="5143500"/>
          </a:xfrm>
          <a:prstGeom prst="rect">
            <a:avLst/>
          </a:prstGeom>
          <a:noFill/>
          <a:ln>
            <a:noFill/>
          </a:ln>
        </p:spPr>
      </p:pic>
      <p:sp>
        <p:nvSpPr>
          <p:cNvPr id="707" name="Google Shape;707;p6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708" name="Google Shape;708;p61"/>
          <p:cNvSpPr txBox="1"/>
          <p:nvPr/>
        </p:nvSpPr>
        <p:spPr>
          <a:xfrm>
            <a:off x="14225" y="93500"/>
            <a:ext cx="9129600" cy="69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2800">
                <a:solidFill>
                  <a:srgbClr val="1155CC"/>
                </a:solidFill>
                <a:latin typeface="Maven Pro"/>
                <a:ea typeface="Maven Pro"/>
                <a:cs typeface="Maven Pro"/>
                <a:sym typeface="Maven Pro"/>
              </a:rPr>
              <a:t>¿QUÉ ES JIRA?</a:t>
            </a:r>
            <a:endParaRPr>
              <a:solidFill>
                <a:srgbClr val="1155CC"/>
              </a:solidFill>
            </a:endParaRPr>
          </a:p>
        </p:txBody>
      </p:sp>
      <p:pic>
        <p:nvPicPr>
          <p:cNvPr id="709" name="Google Shape;709;p61"/>
          <p:cNvPicPr preferRelativeResize="0"/>
          <p:nvPr/>
        </p:nvPicPr>
        <p:blipFill>
          <a:blip r:embed="rId4">
            <a:alphaModFix/>
          </a:blip>
          <a:stretch>
            <a:fillRect/>
          </a:stretch>
        </p:blipFill>
        <p:spPr>
          <a:xfrm>
            <a:off x="3792000" y="2371349"/>
            <a:ext cx="2151834" cy="845375"/>
          </a:xfrm>
          <a:prstGeom prst="rect">
            <a:avLst/>
          </a:prstGeom>
          <a:noFill/>
          <a:ln>
            <a:noFill/>
          </a:ln>
        </p:spPr>
      </p:pic>
      <p:sp>
        <p:nvSpPr>
          <p:cNvPr id="710" name="Google Shape;710;p61"/>
          <p:cNvSpPr txBox="1"/>
          <p:nvPr/>
        </p:nvSpPr>
        <p:spPr>
          <a:xfrm>
            <a:off x="2500825" y="716250"/>
            <a:ext cx="4539600" cy="3711000"/>
          </a:xfrm>
          <a:prstGeom prst="rect">
            <a:avLst/>
          </a:prstGeom>
          <a:noFill/>
          <a:ln>
            <a:noFill/>
          </a:ln>
        </p:spPr>
        <p:txBody>
          <a:bodyPr anchorCtr="0" anchor="t" bIns="91425" lIns="91425" spcFirstLastPara="1" rIns="91425" wrap="square" tIns="91425">
            <a:noAutofit/>
          </a:bodyPr>
          <a:lstStyle/>
          <a:p>
            <a:pPr indent="-330200" lvl="0" marL="457200" rtl="0" algn="just">
              <a:spcBef>
                <a:spcPts val="0"/>
              </a:spcBef>
              <a:spcAft>
                <a:spcPts val="0"/>
              </a:spcAft>
              <a:buClr>
                <a:srgbClr val="0000FF"/>
              </a:buClr>
              <a:buSzPts val="1600"/>
              <a:buFont typeface="Roboto"/>
              <a:buChar char="●"/>
            </a:pPr>
            <a:r>
              <a:rPr lang="es" sz="1600">
                <a:latin typeface="Roboto"/>
                <a:ea typeface="Roboto"/>
                <a:cs typeface="Roboto"/>
                <a:sym typeface="Roboto"/>
              </a:rPr>
              <a:t>E</a:t>
            </a:r>
            <a:r>
              <a:rPr lang="es" sz="1600">
                <a:latin typeface="Roboto"/>
                <a:ea typeface="Roboto"/>
                <a:cs typeface="Roboto"/>
                <a:sym typeface="Roboto"/>
              </a:rPr>
              <a:t>s una herramienta desarrollada por la empresa australiana Atlassian. Se utiliza para:</a:t>
            </a:r>
            <a:endParaRPr sz="1600">
              <a:latin typeface="Roboto"/>
              <a:ea typeface="Roboto"/>
              <a:cs typeface="Roboto"/>
              <a:sym typeface="Roboto"/>
            </a:endParaRPr>
          </a:p>
          <a:p>
            <a:pPr indent="-330200" lvl="1" marL="914400" rtl="0" algn="just">
              <a:spcBef>
                <a:spcPts val="0"/>
              </a:spcBef>
              <a:spcAft>
                <a:spcPts val="0"/>
              </a:spcAft>
              <a:buClr>
                <a:srgbClr val="0000FF"/>
              </a:buClr>
              <a:buSzPts val="1600"/>
              <a:buFont typeface="Roboto"/>
              <a:buChar char="○"/>
            </a:pPr>
            <a:r>
              <a:rPr lang="es" sz="1600">
                <a:latin typeface="Roboto"/>
                <a:ea typeface="Roboto"/>
                <a:cs typeface="Roboto"/>
                <a:sym typeface="Roboto"/>
              </a:rPr>
              <a:t>Hacer seguimiento de errores.</a:t>
            </a:r>
            <a:endParaRPr sz="1600">
              <a:latin typeface="Roboto"/>
              <a:ea typeface="Roboto"/>
              <a:cs typeface="Roboto"/>
              <a:sym typeface="Roboto"/>
            </a:endParaRPr>
          </a:p>
          <a:p>
            <a:pPr indent="-330200" lvl="1" marL="914400" rtl="0" algn="just">
              <a:spcBef>
                <a:spcPts val="0"/>
              </a:spcBef>
              <a:spcAft>
                <a:spcPts val="0"/>
              </a:spcAft>
              <a:buClr>
                <a:srgbClr val="0000FF"/>
              </a:buClr>
              <a:buSzPts val="1600"/>
              <a:buFont typeface="Roboto"/>
              <a:buChar char="○"/>
            </a:pPr>
            <a:r>
              <a:rPr lang="es" sz="1600">
                <a:latin typeface="Roboto"/>
                <a:ea typeface="Roboto"/>
                <a:cs typeface="Roboto"/>
                <a:sym typeface="Roboto"/>
              </a:rPr>
              <a:t>Hacer seguimiento de problemas.</a:t>
            </a:r>
            <a:endParaRPr sz="1600">
              <a:latin typeface="Roboto"/>
              <a:ea typeface="Roboto"/>
              <a:cs typeface="Roboto"/>
              <a:sym typeface="Roboto"/>
            </a:endParaRPr>
          </a:p>
          <a:p>
            <a:pPr indent="-330200" lvl="1" marL="914400" rtl="0" algn="just">
              <a:spcBef>
                <a:spcPts val="0"/>
              </a:spcBef>
              <a:spcAft>
                <a:spcPts val="0"/>
              </a:spcAft>
              <a:buClr>
                <a:srgbClr val="0000FF"/>
              </a:buClr>
              <a:buSzPts val="1600"/>
              <a:buFont typeface="Roboto"/>
              <a:buChar char="○"/>
            </a:pPr>
            <a:r>
              <a:rPr lang="es" sz="1600">
                <a:latin typeface="Roboto"/>
                <a:ea typeface="Roboto"/>
                <a:cs typeface="Roboto"/>
                <a:sym typeface="Roboto"/>
              </a:rPr>
              <a:t>Hacer gestión de proyectos.</a:t>
            </a:r>
            <a:endParaRPr sz="1600">
              <a:latin typeface="Roboto"/>
              <a:ea typeface="Roboto"/>
              <a:cs typeface="Roboto"/>
              <a:sym typeface="Roboto"/>
            </a:endParaRPr>
          </a:p>
          <a:p>
            <a:pPr indent="0" lvl="0" marL="457200" rtl="0" algn="just">
              <a:spcBef>
                <a:spcPts val="0"/>
              </a:spcBef>
              <a:spcAft>
                <a:spcPts val="0"/>
              </a:spcAft>
              <a:buNone/>
            </a:pPr>
            <a:r>
              <a:t/>
            </a:r>
            <a:endParaRPr sz="1600">
              <a:latin typeface="Roboto"/>
              <a:ea typeface="Roboto"/>
              <a:cs typeface="Roboto"/>
              <a:sym typeface="Roboto"/>
            </a:endParaRPr>
          </a:p>
          <a:p>
            <a:pPr indent="0" lvl="0" marL="457200" rtl="0" algn="just">
              <a:spcBef>
                <a:spcPts val="0"/>
              </a:spcBef>
              <a:spcAft>
                <a:spcPts val="0"/>
              </a:spcAft>
              <a:buNone/>
            </a:pPr>
            <a:r>
              <a:t/>
            </a:r>
            <a:endParaRPr sz="1600">
              <a:latin typeface="Roboto"/>
              <a:ea typeface="Roboto"/>
              <a:cs typeface="Roboto"/>
              <a:sym typeface="Roboto"/>
            </a:endParaRPr>
          </a:p>
          <a:p>
            <a:pPr indent="0" lvl="0" marL="457200" rtl="0" algn="just">
              <a:spcBef>
                <a:spcPts val="0"/>
              </a:spcBef>
              <a:spcAft>
                <a:spcPts val="0"/>
              </a:spcAft>
              <a:buNone/>
            </a:pPr>
            <a:r>
              <a:t/>
            </a:r>
            <a:endParaRPr sz="1600">
              <a:latin typeface="Roboto"/>
              <a:ea typeface="Roboto"/>
              <a:cs typeface="Roboto"/>
              <a:sym typeface="Roboto"/>
            </a:endParaRPr>
          </a:p>
          <a:p>
            <a:pPr indent="0" lvl="0" marL="457200" rtl="0" algn="just">
              <a:spcBef>
                <a:spcPts val="0"/>
              </a:spcBef>
              <a:spcAft>
                <a:spcPts val="0"/>
              </a:spcAft>
              <a:buNone/>
            </a:pPr>
            <a:r>
              <a:t/>
            </a:r>
            <a:endParaRPr sz="1600">
              <a:latin typeface="Roboto"/>
              <a:ea typeface="Roboto"/>
              <a:cs typeface="Roboto"/>
              <a:sym typeface="Roboto"/>
            </a:endParaRPr>
          </a:p>
          <a:p>
            <a:pPr indent="-330200" lvl="0" marL="457200" rtl="0" algn="just">
              <a:spcBef>
                <a:spcPts val="0"/>
              </a:spcBef>
              <a:spcAft>
                <a:spcPts val="0"/>
              </a:spcAft>
              <a:buClr>
                <a:srgbClr val="0000FF"/>
              </a:buClr>
              <a:buSzPts val="1600"/>
              <a:buFont typeface="Roboto"/>
              <a:buChar char="●"/>
            </a:pPr>
            <a:r>
              <a:rPr lang="es" sz="1600">
                <a:latin typeface="Roboto"/>
                <a:ea typeface="Roboto"/>
                <a:cs typeface="Roboto"/>
                <a:sym typeface="Roboto"/>
              </a:rPr>
              <a:t> El nombre "JIRA" en realidad se hereda de la palabra japonesa "Gojira" que significa "Godzilla".</a:t>
            </a:r>
            <a:endParaRPr sz="1600">
              <a:latin typeface="Roboto"/>
              <a:ea typeface="Roboto"/>
              <a:cs typeface="Roboto"/>
              <a:sym typeface="Roboto"/>
            </a:endParaRPr>
          </a:p>
          <a:p>
            <a:pPr indent="0" lvl="0" marL="0" rtl="0" algn="just">
              <a:spcBef>
                <a:spcPts val="0"/>
              </a:spcBef>
              <a:spcAft>
                <a:spcPts val="0"/>
              </a:spcAft>
              <a:buNone/>
            </a:pPr>
            <a:r>
              <a:t/>
            </a:r>
            <a:endParaRPr sz="1600">
              <a:latin typeface="Roboto"/>
              <a:ea typeface="Roboto"/>
              <a:cs typeface="Roboto"/>
              <a:sym typeface="Roboto"/>
            </a:endParaRPr>
          </a:p>
          <a:p>
            <a:pPr indent="-330200" lvl="0" marL="457200" rtl="0" algn="just">
              <a:spcBef>
                <a:spcPts val="0"/>
              </a:spcBef>
              <a:spcAft>
                <a:spcPts val="0"/>
              </a:spcAft>
              <a:buClr>
                <a:srgbClr val="0000FF"/>
              </a:buClr>
              <a:buSzPts val="1600"/>
              <a:buFont typeface="Roboto"/>
              <a:buChar char="●"/>
            </a:pPr>
            <a:r>
              <a:rPr lang="es" sz="1600">
                <a:latin typeface="Roboto"/>
                <a:ea typeface="Roboto"/>
                <a:cs typeface="Roboto"/>
                <a:sym typeface="Roboto"/>
              </a:rPr>
              <a:t>El panel de control de JIRA consta de muchas funciones que facilitan el manejo de los problemas. </a:t>
            </a:r>
            <a:endParaRPr sz="1600">
              <a:latin typeface="Roboto"/>
              <a:ea typeface="Roboto"/>
              <a:cs typeface="Roboto"/>
              <a:sym typeface="Roboto"/>
            </a:endParaRPr>
          </a:p>
        </p:txBody>
      </p:sp>
      <p:pic>
        <p:nvPicPr>
          <p:cNvPr id="711" name="Google Shape;711;p61"/>
          <p:cNvPicPr preferRelativeResize="0"/>
          <p:nvPr/>
        </p:nvPicPr>
        <p:blipFill rotWithShape="1">
          <a:blip r:embed="rId5">
            <a:alphaModFix/>
          </a:blip>
          <a:srcRect b="0" l="0" r="0" t="0"/>
          <a:stretch/>
        </p:blipFill>
        <p:spPr>
          <a:xfrm>
            <a:off x="7798850" y="27425"/>
            <a:ext cx="1345149" cy="8299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1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309" name="Google Shape;309;p17"/>
          <p:cNvPicPr preferRelativeResize="0"/>
          <p:nvPr/>
        </p:nvPicPr>
        <p:blipFill>
          <a:blip r:embed="rId3">
            <a:alphaModFix/>
          </a:blip>
          <a:stretch>
            <a:fillRect/>
          </a:stretch>
        </p:blipFill>
        <p:spPr>
          <a:xfrm>
            <a:off x="254750" y="1304325"/>
            <a:ext cx="5756024" cy="3237775"/>
          </a:xfrm>
          <a:prstGeom prst="rect">
            <a:avLst/>
          </a:prstGeom>
          <a:noFill/>
          <a:ln>
            <a:noFill/>
          </a:ln>
        </p:spPr>
      </p:pic>
      <p:sp>
        <p:nvSpPr>
          <p:cNvPr id="310" name="Google Shape;310;p17"/>
          <p:cNvSpPr txBox="1"/>
          <p:nvPr>
            <p:ph type="title"/>
          </p:nvPr>
        </p:nvSpPr>
        <p:spPr>
          <a:xfrm>
            <a:off x="1211825" y="655175"/>
            <a:ext cx="6981000" cy="80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000000"/>
                </a:solidFill>
              </a:rPr>
              <a:t>DevOps</a:t>
            </a:r>
            <a:endParaRPr>
              <a:solidFill>
                <a:srgbClr val="000000"/>
              </a:solidFill>
            </a:endParaRPr>
          </a:p>
        </p:txBody>
      </p:sp>
      <p:sp>
        <p:nvSpPr>
          <p:cNvPr id="311" name="Google Shape;311;p17"/>
          <p:cNvSpPr txBox="1"/>
          <p:nvPr/>
        </p:nvSpPr>
        <p:spPr>
          <a:xfrm>
            <a:off x="6084475" y="1471600"/>
            <a:ext cx="2695500" cy="32379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s"/>
              <a:t>Desarrollo </a:t>
            </a:r>
            <a:r>
              <a:rPr lang="es"/>
              <a:t>ágil</a:t>
            </a:r>
            <a:r>
              <a:rPr lang="es"/>
              <a:t> </a:t>
            </a:r>
            <a:endParaRPr/>
          </a:p>
          <a:p>
            <a:pPr indent="-317500" lvl="0" marL="457200" rtl="0" algn="l">
              <a:lnSpc>
                <a:spcPct val="100000"/>
              </a:lnSpc>
              <a:spcBef>
                <a:spcPts val="0"/>
              </a:spcBef>
              <a:spcAft>
                <a:spcPts val="0"/>
              </a:spcAft>
              <a:buSzPts val="1400"/>
              <a:buChar char="●"/>
            </a:pPr>
            <a:r>
              <a:rPr lang="es"/>
              <a:t>DevOps es una metodología para creación de software.</a:t>
            </a:r>
            <a:endParaRPr/>
          </a:p>
          <a:p>
            <a:pPr indent="-317500" lvl="0" marL="457200" rtl="0" algn="l">
              <a:lnSpc>
                <a:spcPct val="100000"/>
              </a:lnSpc>
              <a:spcBef>
                <a:spcPts val="0"/>
              </a:spcBef>
              <a:spcAft>
                <a:spcPts val="0"/>
              </a:spcAft>
              <a:buSzPts val="1400"/>
              <a:buChar char="●"/>
            </a:pPr>
            <a:r>
              <a:rPr lang="es"/>
              <a:t>DevOps se basa en la integración entre desarrolladores software y administradores de sistemas.</a:t>
            </a:r>
            <a:endParaRPr/>
          </a:p>
          <a:p>
            <a:pPr indent="-317500" lvl="0" marL="457200" rtl="0" algn="l">
              <a:lnSpc>
                <a:spcPct val="100000"/>
              </a:lnSpc>
              <a:spcBef>
                <a:spcPts val="0"/>
              </a:spcBef>
              <a:spcAft>
                <a:spcPts val="0"/>
              </a:spcAft>
              <a:buSzPts val="1400"/>
              <a:buChar char="●"/>
            </a:pPr>
            <a:r>
              <a:rPr lang="es"/>
              <a:t>DevOps permite fabricar software más rápidamente, con mayor calidad, menor coste y una altísima frecuencia de releases.</a:t>
            </a:r>
            <a:endParaRPr/>
          </a:p>
          <a:p>
            <a:pPr indent="0" lvl="0" marL="457200" rtl="0" algn="l">
              <a:spcBef>
                <a:spcPts val="3900"/>
              </a:spcBef>
              <a:spcAft>
                <a:spcPts val="0"/>
              </a:spcAft>
              <a:buNone/>
            </a:pPr>
            <a:r>
              <a:t/>
            </a:r>
            <a:endParaRPr>
              <a:latin typeface="Nunito"/>
              <a:ea typeface="Nunito"/>
              <a:cs typeface="Nunito"/>
              <a:sym typeface="Nunito"/>
            </a:endParaRPr>
          </a:p>
        </p:txBody>
      </p:sp>
      <p:sp>
        <p:nvSpPr>
          <p:cNvPr id="312" name="Google Shape;312;p17"/>
          <p:cNvSpPr txBox="1"/>
          <p:nvPr/>
        </p:nvSpPr>
        <p:spPr>
          <a:xfrm>
            <a:off x="297150" y="4687725"/>
            <a:ext cx="5115300" cy="29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Nunito"/>
                <a:ea typeface="Nunito"/>
                <a:cs typeface="Nunito"/>
                <a:sym typeface="Nunito"/>
              </a:rPr>
              <a:t>Información extra: </a:t>
            </a:r>
            <a:r>
              <a:rPr lang="es" sz="1100" u="sng">
                <a:solidFill>
                  <a:schemeClr val="hlink"/>
                </a:solidFill>
                <a:hlinkClick r:id="rId4"/>
              </a:rPr>
              <a:t>http://radar.oreilly.com/2012/06/what-is-devops.html</a:t>
            </a:r>
            <a:endParaRPr>
              <a:latin typeface="Nunito"/>
              <a:ea typeface="Nunito"/>
              <a:cs typeface="Nunito"/>
              <a:sym typeface="Nuni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5" name="Shape 715"/>
        <p:cNvGrpSpPr/>
        <p:nvPr/>
      </p:nvGrpSpPr>
      <p:grpSpPr>
        <a:xfrm>
          <a:off x="0" y="0"/>
          <a:ext cx="0" cy="0"/>
          <a:chOff x="0" y="0"/>
          <a:chExt cx="0" cy="0"/>
        </a:xfrm>
      </p:grpSpPr>
      <p:sp>
        <p:nvSpPr>
          <p:cNvPr id="716" name="Google Shape;716;p6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717" name="Google Shape;717;p62"/>
          <p:cNvPicPr preferRelativeResize="0"/>
          <p:nvPr/>
        </p:nvPicPr>
        <p:blipFill rotWithShape="1">
          <a:blip r:embed="rId3">
            <a:alphaModFix/>
          </a:blip>
          <a:srcRect b="0" l="0" r="0" t="19685"/>
          <a:stretch/>
        </p:blipFill>
        <p:spPr>
          <a:xfrm>
            <a:off x="0" y="0"/>
            <a:ext cx="9144001" cy="3567050"/>
          </a:xfrm>
          <a:prstGeom prst="rect">
            <a:avLst/>
          </a:prstGeom>
          <a:noFill/>
          <a:ln>
            <a:noFill/>
          </a:ln>
        </p:spPr>
      </p:pic>
      <p:pic>
        <p:nvPicPr>
          <p:cNvPr id="718" name="Google Shape;718;p62"/>
          <p:cNvPicPr preferRelativeResize="0"/>
          <p:nvPr/>
        </p:nvPicPr>
        <p:blipFill>
          <a:blip r:embed="rId4">
            <a:alphaModFix/>
          </a:blip>
          <a:stretch>
            <a:fillRect/>
          </a:stretch>
        </p:blipFill>
        <p:spPr>
          <a:xfrm>
            <a:off x="334725" y="1988400"/>
            <a:ext cx="4237275" cy="3155100"/>
          </a:xfrm>
          <a:prstGeom prst="rect">
            <a:avLst/>
          </a:prstGeom>
          <a:noFill/>
          <a:ln>
            <a:noFill/>
          </a:ln>
        </p:spPr>
      </p:pic>
      <p:pic>
        <p:nvPicPr>
          <p:cNvPr id="719" name="Google Shape;719;p62"/>
          <p:cNvPicPr preferRelativeResize="0"/>
          <p:nvPr/>
        </p:nvPicPr>
        <p:blipFill>
          <a:blip r:embed="rId5">
            <a:alphaModFix/>
          </a:blip>
          <a:stretch>
            <a:fillRect/>
          </a:stretch>
        </p:blipFill>
        <p:spPr>
          <a:xfrm>
            <a:off x="4949100" y="3508000"/>
            <a:ext cx="4194904" cy="16225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3" name="Shape 723"/>
        <p:cNvGrpSpPr/>
        <p:nvPr/>
      </p:nvGrpSpPr>
      <p:grpSpPr>
        <a:xfrm>
          <a:off x="0" y="0"/>
          <a:ext cx="0" cy="0"/>
          <a:chOff x="0" y="0"/>
          <a:chExt cx="0" cy="0"/>
        </a:xfrm>
      </p:grpSpPr>
      <p:sp>
        <p:nvSpPr>
          <p:cNvPr id="724" name="Google Shape;724;p6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725" name="Google Shape;725;p63"/>
          <p:cNvPicPr preferRelativeResize="0"/>
          <p:nvPr/>
        </p:nvPicPr>
        <p:blipFill>
          <a:blip r:embed="rId3">
            <a:alphaModFix/>
          </a:blip>
          <a:stretch>
            <a:fillRect/>
          </a:stretch>
        </p:blipFill>
        <p:spPr>
          <a:xfrm>
            <a:off x="304791" y="0"/>
            <a:ext cx="8839208" cy="3125425"/>
          </a:xfrm>
          <a:prstGeom prst="rect">
            <a:avLst/>
          </a:prstGeom>
          <a:noFill/>
          <a:ln>
            <a:noFill/>
          </a:ln>
        </p:spPr>
      </p:pic>
      <p:sp>
        <p:nvSpPr>
          <p:cNvPr id="726" name="Google Shape;726;p63"/>
          <p:cNvSpPr txBox="1"/>
          <p:nvPr/>
        </p:nvSpPr>
        <p:spPr>
          <a:xfrm>
            <a:off x="304800" y="129825"/>
            <a:ext cx="3957000" cy="19677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rgbClr val="434343"/>
                </a:solidFill>
                <a:latin typeface="Roboto"/>
                <a:ea typeface="Roboto"/>
                <a:cs typeface="Roboto"/>
                <a:sym typeface="Roboto"/>
              </a:rPr>
              <a:t>Hojas de ruta</a:t>
            </a:r>
            <a:br>
              <a:rPr b="1" lang="es" sz="2000">
                <a:solidFill>
                  <a:srgbClr val="434343"/>
                </a:solidFill>
                <a:latin typeface="Roboto"/>
                <a:ea typeface="Roboto"/>
                <a:cs typeface="Roboto"/>
                <a:sym typeface="Roboto"/>
              </a:rPr>
            </a:br>
            <a:endParaRPr b="1" sz="1000">
              <a:solidFill>
                <a:srgbClr val="434343"/>
              </a:solidFill>
              <a:latin typeface="Roboto"/>
              <a:ea typeface="Roboto"/>
              <a:cs typeface="Roboto"/>
              <a:sym typeface="Roboto"/>
            </a:endParaRPr>
          </a:p>
          <a:p>
            <a:pPr indent="-317500" lvl="0" marL="457200" rtl="0" algn="just">
              <a:spcBef>
                <a:spcPts val="0"/>
              </a:spcBef>
              <a:spcAft>
                <a:spcPts val="0"/>
              </a:spcAft>
              <a:buClr>
                <a:srgbClr val="434343"/>
              </a:buClr>
              <a:buSzPts val="1400"/>
              <a:buFont typeface="Roboto"/>
              <a:buChar char="●"/>
            </a:pPr>
            <a:r>
              <a:rPr lang="es">
                <a:solidFill>
                  <a:srgbClr val="434343"/>
                </a:solidFill>
                <a:latin typeface="Roboto"/>
                <a:ea typeface="Roboto"/>
                <a:cs typeface="Roboto"/>
                <a:sym typeface="Roboto"/>
              </a:rPr>
              <a:t>Permite hacer un bosquejo del panorama general.</a:t>
            </a:r>
            <a:endParaRPr>
              <a:solidFill>
                <a:srgbClr val="434343"/>
              </a:solidFill>
              <a:latin typeface="Roboto"/>
              <a:ea typeface="Roboto"/>
              <a:cs typeface="Roboto"/>
              <a:sym typeface="Roboto"/>
            </a:endParaRPr>
          </a:p>
          <a:p>
            <a:pPr indent="-317500" lvl="0" marL="457200" rtl="0" algn="just">
              <a:spcBef>
                <a:spcPts val="0"/>
              </a:spcBef>
              <a:spcAft>
                <a:spcPts val="0"/>
              </a:spcAft>
              <a:buClr>
                <a:srgbClr val="434343"/>
              </a:buClr>
              <a:buSzPts val="1400"/>
              <a:buFont typeface="Roboto"/>
              <a:buChar char="●"/>
            </a:pPr>
            <a:r>
              <a:rPr lang="es">
                <a:solidFill>
                  <a:srgbClr val="434343"/>
                </a:solidFill>
                <a:latin typeface="Roboto"/>
                <a:ea typeface="Roboto"/>
                <a:cs typeface="Roboto"/>
                <a:sym typeface="Roboto"/>
              </a:rPr>
              <a:t>Ayuda a </a:t>
            </a:r>
            <a:r>
              <a:rPr lang="es">
                <a:solidFill>
                  <a:srgbClr val="434343"/>
                </a:solidFill>
                <a:latin typeface="Roboto"/>
                <a:ea typeface="Roboto"/>
                <a:cs typeface="Roboto"/>
                <a:sym typeface="Roboto"/>
              </a:rPr>
              <a:t>comunicar</a:t>
            </a:r>
            <a:r>
              <a:rPr lang="es">
                <a:solidFill>
                  <a:srgbClr val="434343"/>
                </a:solidFill>
                <a:latin typeface="Roboto"/>
                <a:ea typeface="Roboto"/>
                <a:cs typeface="Roboto"/>
                <a:sym typeface="Roboto"/>
              </a:rPr>
              <a:t> los planes con las partes interesadas.</a:t>
            </a:r>
            <a:endParaRPr>
              <a:solidFill>
                <a:srgbClr val="434343"/>
              </a:solidFill>
              <a:latin typeface="Roboto"/>
              <a:ea typeface="Roboto"/>
              <a:cs typeface="Roboto"/>
              <a:sym typeface="Roboto"/>
            </a:endParaRPr>
          </a:p>
          <a:p>
            <a:pPr indent="-317500" lvl="0" marL="457200" rtl="0" algn="just">
              <a:spcBef>
                <a:spcPts val="0"/>
              </a:spcBef>
              <a:spcAft>
                <a:spcPts val="0"/>
              </a:spcAft>
              <a:buClr>
                <a:srgbClr val="434343"/>
              </a:buClr>
              <a:buSzPts val="1400"/>
              <a:buFont typeface="Roboto"/>
              <a:buChar char="●"/>
            </a:pPr>
            <a:r>
              <a:rPr lang="es">
                <a:solidFill>
                  <a:srgbClr val="434343"/>
                </a:solidFill>
                <a:latin typeface="Roboto"/>
                <a:ea typeface="Roboto"/>
                <a:cs typeface="Roboto"/>
                <a:sym typeface="Roboto"/>
              </a:rPr>
              <a:t>Permite </a:t>
            </a:r>
            <a:r>
              <a:rPr lang="es">
                <a:solidFill>
                  <a:srgbClr val="434343"/>
                </a:solidFill>
                <a:latin typeface="Roboto"/>
                <a:ea typeface="Roboto"/>
                <a:cs typeface="Roboto"/>
                <a:sym typeface="Roboto"/>
              </a:rPr>
              <a:t>asegurar</a:t>
            </a:r>
            <a:r>
              <a:rPr lang="es">
                <a:solidFill>
                  <a:srgbClr val="434343"/>
                </a:solidFill>
                <a:latin typeface="Roboto"/>
                <a:ea typeface="Roboto"/>
                <a:cs typeface="Roboto"/>
                <a:sym typeface="Roboto"/>
              </a:rPr>
              <a:t> que la hoja de ruta se conecte con el trabajo de su equipo.</a:t>
            </a:r>
            <a:endParaRPr>
              <a:solidFill>
                <a:srgbClr val="434343"/>
              </a:solidFill>
              <a:latin typeface="Roboto"/>
              <a:ea typeface="Roboto"/>
              <a:cs typeface="Roboto"/>
              <a:sym typeface="Roboto"/>
            </a:endParaRPr>
          </a:p>
        </p:txBody>
      </p:sp>
      <p:pic>
        <p:nvPicPr>
          <p:cNvPr id="727" name="Google Shape;727;p63"/>
          <p:cNvPicPr preferRelativeResize="0"/>
          <p:nvPr/>
        </p:nvPicPr>
        <p:blipFill>
          <a:blip r:embed="rId4">
            <a:alphaModFix/>
          </a:blip>
          <a:stretch>
            <a:fillRect/>
          </a:stretch>
        </p:blipFill>
        <p:spPr>
          <a:xfrm>
            <a:off x="213750" y="2018075"/>
            <a:ext cx="2698675" cy="3125426"/>
          </a:xfrm>
          <a:prstGeom prst="rect">
            <a:avLst/>
          </a:prstGeom>
          <a:noFill/>
          <a:ln>
            <a:noFill/>
          </a:ln>
        </p:spPr>
      </p:pic>
      <p:pic>
        <p:nvPicPr>
          <p:cNvPr id="728" name="Google Shape;728;p63"/>
          <p:cNvPicPr preferRelativeResize="0"/>
          <p:nvPr/>
        </p:nvPicPr>
        <p:blipFill>
          <a:blip r:embed="rId5">
            <a:alphaModFix/>
          </a:blip>
          <a:stretch>
            <a:fillRect/>
          </a:stretch>
        </p:blipFill>
        <p:spPr>
          <a:xfrm>
            <a:off x="3286525" y="3363524"/>
            <a:ext cx="4705626" cy="14593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2" name="Shape 732"/>
        <p:cNvGrpSpPr/>
        <p:nvPr/>
      </p:nvGrpSpPr>
      <p:grpSpPr>
        <a:xfrm>
          <a:off x="0" y="0"/>
          <a:ext cx="0" cy="0"/>
          <a:chOff x="0" y="0"/>
          <a:chExt cx="0" cy="0"/>
        </a:xfrm>
      </p:grpSpPr>
      <p:sp>
        <p:nvSpPr>
          <p:cNvPr id="733" name="Google Shape;733;p6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734" name="Google Shape;734;p64"/>
          <p:cNvSpPr txBox="1"/>
          <p:nvPr/>
        </p:nvSpPr>
        <p:spPr>
          <a:xfrm>
            <a:off x="200375" y="213750"/>
            <a:ext cx="3505200" cy="22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rgbClr val="434343"/>
                </a:solidFill>
                <a:latin typeface="Roboto"/>
                <a:ea typeface="Roboto"/>
                <a:cs typeface="Roboto"/>
                <a:sym typeface="Roboto"/>
              </a:rPr>
              <a:t>Conectar incidencias al código</a:t>
            </a:r>
            <a:endParaRPr b="1" sz="2000">
              <a:solidFill>
                <a:srgbClr val="434343"/>
              </a:solidFill>
              <a:latin typeface="Roboto"/>
              <a:ea typeface="Roboto"/>
              <a:cs typeface="Roboto"/>
              <a:sym typeface="Roboto"/>
            </a:endParaRPr>
          </a:p>
          <a:p>
            <a:pPr indent="0" lvl="0" marL="0" rtl="0" algn="l">
              <a:spcBef>
                <a:spcPts val="0"/>
              </a:spcBef>
              <a:spcAft>
                <a:spcPts val="0"/>
              </a:spcAft>
              <a:buNone/>
            </a:pPr>
            <a:r>
              <a:t/>
            </a:r>
            <a:endParaRPr sz="2000">
              <a:solidFill>
                <a:srgbClr val="434343"/>
              </a:solidFill>
              <a:latin typeface="Roboto"/>
              <a:ea typeface="Roboto"/>
              <a:cs typeface="Roboto"/>
              <a:sym typeface="Roboto"/>
            </a:endParaRPr>
          </a:p>
          <a:p>
            <a:pPr indent="0" lvl="0" marL="0" rtl="0" algn="just">
              <a:spcBef>
                <a:spcPts val="0"/>
              </a:spcBef>
              <a:spcAft>
                <a:spcPts val="0"/>
              </a:spcAft>
              <a:buNone/>
            </a:pPr>
            <a:r>
              <a:rPr lang="es">
                <a:solidFill>
                  <a:srgbClr val="434343"/>
                </a:solidFill>
                <a:latin typeface="Roboto"/>
                <a:ea typeface="Roboto"/>
                <a:cs typeface="Roboto"/>
                <a:sym typeface="Roboto"/>
              </a:rPr>
              <a:t>Lleve información de su herramienta favorita de control de versiones, compilación, implementación o marcado de características al software Jira y obtenga visibilidad instantánea en su canal de desarrollo.</a:t>
            </a:r>
            <a:endParaRPr>
              <a:solidFill>
                <a:srgbClr val="434343"/>
              </a:solidFill>
              <a:latin typeface="Roboto"/>
              <a:ea typeface="Roboto"/>
              <a:cs typeface="Roboto"/>
              <a:sym typeface="Roboto"/>
            </a:endParaRPr>
          </a:p>
        </p:txBody>
      </p:sp>
      <p:pic>
        <p:nvPicPr>
          <p:cNvPr id="735" name="Google Shape;735;p64"/>
          <p:cNvPicPr preferRelativeResize="0"/>
          <p:nvPr/>
        </p:nvPicPr>
        <p:blipFill>
          <a:blip r:embed="rId3">
            <a:alphaModFix/>
          </a:blip>
          <a:stretch>
            <a:fillRect/>
          </a:stretch>
        </p:blipFill>
        <p:spPr>
          <a:xfrm>
            <a:off x="3865875" y="213750"/>
            <a:ext cx="5045049" cy="2648100"/>
          </a:xfrm>
          <a:prstGeom prst="rect">
            <a:avLst/>
          </a:prstGeom>
          <a:noFill/>
          <a:ln>
            <a:noFill/>
          </a:ln>
        </p:spPr>
      </p:pic>
      <p:pic>
        <p:nvPicPr>
          <p:cNvPr id="736" name="Google Shape;736;p64"/>
          <p:cNvPicPr preferRelativeResize="0"/>
          <p:nvPr/>
        </p:nvPicPr>
        <p:blipFill>
          <a:blip r:embed="rId4">
            <a:alphaModFix/>
          </a:blip>
          <a:stretch>
            <a:fillRect/>
          </a:stretch>
        </p:blipFill>
        <p:spPr>
          <a:xfrm>
            <a:off x="200375" y="3088500"/>
            <a:ext cx="6130278" cy="1956475"/>
          </a:xfrm>
          <a:prstGeom prst="rect">
            <a:avLst/>
          </a:prstGeom>
          <a:noFill/>
          <a:ln>
            <a:noFill/>
          </a:ln>
        </p:spPr>
      </p:pic>
      <p:sp>
        <p:nvSpPr>
          <p:cNvPr id="737" name="Google Shape;737;p64"/>
          <p:cNvSpPr txBox="1"/>
          <p:nvPr/>
        </p:nvSpPr>
        <p:spPr>
          <a:xfrm>
            <a:off x="6531325" y="3559438"/>
            <a:ext cx="2379600" cy="10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rgbClr val="434343"/>
                </a:solidFill>
                <a:latin typeface="Roboto"/>
                <a:ea typeface="Roboto"/>
                <a:cs typeface="Roboto"/>
                <a:sym typeface="Roboto"/>
              </a:rPr>
              <a:t>Mucho </a:t>
            </a:r>
            <a:r>
              <a:rPr b="1" lang="es" sz="2000">
                <a:solidFill>
                  <a:srgbClr val="434343"/>
                </a:solidFill>
                <a:latin typeface="Roboto"/>
                <a:ea typeface="Roboto"/>
                <a:cs typeface="Roboto"/>
                <a:sym typeface="Roboto"/>
              </a:rPr>
              <a:t>más</a:t>
            </a:r>
            <a:r>
              <a:rPr b="1" lang="es" sz="2000">
                <a:solidFill>
                  <a:srgbClr val="434343"/>
                </a:solidFill>
                <a:latin typeface="Roboto"/>
                <a:ea typeface="Roboto"/>
                <a:cs typeface="Roboto"/>
                <a:sym typeface="Roboto"/>
              </a:rPr>
              <a:t> que un gestor de errores y incidencias</a:t>
            </a:r>
            <a:endParaRPr b="1"/>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1" name="Shape 741"/>
        <p:cNvGrpSpPr/>
        <p:nvPr/>
      </p:nvGrpSpPr>
      <p:grpSpPr>
        <a:xfrm>
          <a:off x="0" y="0"/>
          <a:ext cx="0" cy="0"/>
          <a:chOff x="0" y="0"/>
          <a:chExt cx="0" cy="0"/>
        </a:xfrm>
      </p:grpSpPr>
      <p:sp>
        <p:nvSpPr>
          <p:cNvPr id="742" name="Google Shape;742;p6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743" name="Google Shape;743;p65"/>
          <p:cNvPicPr preferRelativeResize="0"/>
          <p:nvPr/>
        </p:nvPicPr>
        <p:blipFill>
          <a:blip r:embed="rId3">
            <a:alphaModFix/>
          </a:blip>
          <a:stretch>
            <a:fillRect/>
          </a:stretch>
        </p:blipFill>
        <p:spPr>
          <a:xfrm>
            <a:off x="0" y="-61375"/>
            <a:ext cx="9144000" cy="5204875"/>
          </a:xfrm>
          <a:prstGeom prst="rect">
            <a:avLst/>
          </a:prstGeom>
          <a:noFill/>
          <a:ln>
            <a:noFill/>
          </a:ln>
        </p:spPr>
      </p:pic>
      <p:sp>
        <p:nvSpPr>
          <p:cNvPr id="744" name="Google Shape;744;p65"/>
          <p:cNvSpPr txBox="1"/>
          <p:nvPr/>
        </p:nvSpPr>
        <p:spPr>
          <a:xfrm>
            <a:off x="0" y="187000"/>
            <a:ext cx="4943100" cy="855300"/>
          </a:xfrm>
          <a:prstGeom prst="rect">
            <a:avLst/>
          </a:prstGeom>
          <a:noFill/>
          <a:ln>
            <a:noFill/>
          </a:ln>
        </p:spPr>
        <p:txBody>
          <a:bodyPr anchorCtr="0" anchor="t" bIns="91425" lIns="91425" spcFirstLastPara="1" rIns="91425" wrap="square" tIns="91425">
            <a:noAutofit/>
          </a:bodyPr>
          <a:lstStyle/>
          <a:p>
            <a:pPr indent="0" lvl="0" marL="0" marR="571500" rtl="0" algn="ctr">
              <a:lnSpc>
                <a:spcPct val="115000"/>
              </a:lnSpc>
              <a:spcBef>
                <a:spcPts val="0"/>
              </a:spcBef>
              <a:spcAft>
                <a:spcPts val="0"/>
              </a:spcAft>
              <a:buNone/>
            </a:pPr>
            <a:r>
              <a:rPr lang="es" sz="2400">
                <a:solidFill>
                  <a:schemeClr val="lt1"/>
                </a:solidFill>
                <a:latin typeface="Roboto"/>
                <a:ea typeface="Roboto"/>
                <a:cs typeface="Roboto"/>
                <a:sym typeface="Roboto"/>
              </a:rPr>
              <a:t>Términos y conceptos clave a conocer</a:t>
            </a:r>
            <a:endParaRPr sz="2400">
              <a:solidFill>
                <a:schemeClr val="lt1"/>
              </a:solidFill>
              <a:latin typeface="Roboto"/>
              <a:ea typeface="Roboto"/>
              <a:cs typeface="Roboto"/>
              <a:sym typeface="Roboto"/>
            </a:endParaRPr>
          </a:p>
          <a:p>
            <a:pPr indent="0" lvl="0" marL="0" rtl="0" algn="l">
              <a:spcBef>
                <a:spcPts val="0"/>
              </a:spcBef>
              <a:spcAft>
                <a:spcPts val="0"/>
              </a:spcAft>
              <a:buNone/>
            </a:pPr>
            <a:r>
              <a:t/>
            </a:r>
            <a:endParaRPr>
              <a:latin typeface="Nunito"/>
              <a:ea typeface="Nunito"/>
              <a:cs typeface="Nunito"/>
              <a:sym typeface="Nunito"/>
            </a:endParaRPr>
          </a:p>
        </p:txBody>
      </p:sp>
      <p:sp>
        <p:nvSpPr>
          <p:cNvPr id="745" name="Google Shape;745;p65"/>
          <p:cNvSpPr txBox="1"/>
          <p:nvPr/>
        </p:nvSpPr>
        <p:spPr>
          <a:xfrm>
            <a:off x="0" y="2498275"/>
            <a:ext cx="2778900" cy="1464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200">
                <a:solidFill>
                  <a:srgbClr val="FFFFFF"/>
                </a:solidFill>
                <a:latin typeface="Roboto"/>
                <a:ea typeface="Roboto"/>
                <a:cs typeface="Roboto"/>
                <a:sym typeface="Roboto"/>
              </a:rPr>
              <a:t>Un período de tiempo en un cuadro de tiempo, generalmente dos semanas, durante el cual se crea un incremento de producto "Hecho", utilizable y potencialmente liberable.</a:t>
            </a:r>
            <a:endParaRPr sz="1200">
              <a:solidFill>
                <a:srgbClr val="FFFFFF"/>
              </a:solidFill>
              <a:latin typeface="Roboto"/>
              <a:ea typeface="Roboto"/>
              <a:cs typeface="Roboto"/>
              <a:sym typeface="Roboto"/>
            </a:endParaRPr>
          </a:p>
        </p:txBody>
      </p:sp>
      <p:sp>
        <p:nvSpPr>
          <p:cNvPr id="746" name="Google Shape;746;p65"/>
          <p:cNvSpPr txBox="1"/>
          <p:nvPr/>
        </p:nvSpPr>
        <p:spPr>
          <a:xfrm>
            <a:off x="2839025" y="2418125"/>
            <a:ext cx="2965800" cy="1309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200">
                <a:solidFill>
                  <a:srgbClr val="FFFFFF"/>
                </a:solidFill>
                <a:latin typeface="Roboto"/>
                <a:ea typeface="Roboto"/>
                <a:cs typeface="Roboto"/>
                <a:sym typeface="Roboto"/>
              </a:rPr>
              <a:t>Propiedad del propietario del producto, es una lista de características, defectos, mejoras y experimentos que deben realizarse. Cada artículo tiene una descripción, rango, estimación de tamaño y valor.</a:t>
            </a:r>
            <a:endParaRPr sz="1200">
              <a:solidFill>
                <a:srgbClr val="FFFFFF"/>
              </a:solidFill>
              <a:latin typeface="Roboto"/>
              <a:ea typeface="Roboto"/>
              <a:cs typeface="Roboto"/>
              <a:sym typeface="Roboto"/>
            </a:endParaRPr>
          </a:p>
        </p:txBody>
      </p:sp>
      <p:sp>
        <p:nvSpPr>
          <p:cNvPr id="747" name="Google Shape;747;p65"/>
          <p:cNvSpPr txBox="1"/>
          <p:nvPr/>
        </p:nvSpPr>
        <p:spPr>
          <a:xfrm>
            <a:off x="5864950" y="2418125"/>
            <a:ext cx="3000000" cy="1309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200">
                <a:solidFill>
                  <a:srgbClr val="FFFFFF"/>
                </a:solidFill>
                <a:latin typeface="Roboto"/>
                <a:ea typeface="Roboto"/>
                <a:cs typeface="Roboto"/>
                <a:sym typeface="Roboto"/>
              </a:rPr>
              <a:t>Los del backlog pueden escribirse como historias sobre la experiencia de un usuario con un producto o función. Un formato popular es: como &lt;rol&gt;, quiero &lt;action&gt; para qué &lt;value o justification&gt;</a:t>
            </a:r>
            <a:endParaRPr/>
          </a:p>
        </p:txBody>
      </p:sp>
      <p:sp>
        <p:nvSpPr>
          <p:cNvPr id="748" name="Google Shape;748;p65"/>
          <p:cNvSpPr txBox="1"/>
          <p:nvPr/>
        </p:nvSpPr>
        <p:spPr>
          <a:xfrm>
            <a:off x="0" y="3834300"/>
            <a:ext cx="2838900" cy="1309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200">
                <a:solidFill>
                  <a:srgbClr val="FFFFFF"/>
                </a:solidFill>
                <a:latin typeface="Roboto"/>
                <a:ea typeface="Roboto"/>
                <a:cs typeface="Roboto"/>
                <a:sym typeface="Roboto"/>
              </a:rPr>
              <a:t>También conocido como incidencia, en un Jira Scrum Board, el problema contiene todas las tareas, dependencias e información relevante relacionada con un solo elemento de trabajo</a:t>
            </a:r>
            <a:r>
              <a:rPr lang="es"/>
              <a:t>.</a:t>
            </a:r>
            <a:endParaRPr/>
          </a:p>
        </p:txBody>
      </p:sp>
      <p:sp>
        <p:nvSpPr>
          <p:cNvPr id="749" name="Google Shape;749;p65"/>
          <p:cNvSpPr txBox="1"/>
          <p:nvPr/>
        </p:nvSpPr>
        <p:spPr>
          <a:xfrm>
            <a:off x="2821925" y="3834300"/>
            <a:ext cx="3000000" cy="1236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200">
                <a:solidFill>
                  <a:srgbClr val="FFFFFF"/>
                </a:solidFill>
                <a:latin typeface="Roboto"/>
                <a:ea typeface="Roboto"/>
                <a:cs typeface="Roboto"/>
                <a:sym typeface="Roboto"/>
              </a:rPr>
              <a:t>Un Epic captura un gran cuerpo de trabajo. Es esencialmente una gran historia de usuario que puede dividirse en varias historias más pequeñas. Puede tomar varios sprints para completar una epopeya.</a:t>
            </a:r>
            <a:endParaRPr/>
          </a:p>
        </p:txBody>
      </p:sp>
      <p:sp>
        <p:nvSpPr>
          <p:cNvPr id="750" name="Google Shape;750;p65"/>
          <p:cNvSpPr txBox="1"/>
          <p:nvPr/>
        </p:nvSpPr>
        <p:spPr>
          <a:xfrm>
            <a:off x="5864950" y="3834300"/>
            <a:ext cx="3000000" cy="1236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200">
                <a:solidFill>
                  <a:srgbClr val="FFFFFF"/>
                </a:solidFill>
                <a:latin typeface="Roboto"/>
                <a:ea typeface="Roboto"/>
                <a:cs typeface="Roboto"/>
                <a:sym typeface="Roboto"/>
              </a:rPr>
              <a:t>Un swimlane es un medio de categorizar los problemas en el Jira Scrum Board para que los equipos ágiles puedan ver fácilmente los problemas agrupados por diferentes criterios, por ejemplo, por usuario.</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4" name="Shape 754"/>
        <p:cNvGrpSpPr/>
        <p:nvPr/>
      </p:nvGrpSpPr>
      <p:grpSpPr>
        <a:xfrm>
          <a:off x="0" y="0"/>
          <a:ext cx="0" cy="0"/>
          <a:chOff x="0" y="0"/>
          <a:chExt cx="0" cy="0"/>
        </a:xfrm>
      </p:grpSpPr>
      <p:pic>
        <p:nvPicPr>
          <p:cNvPr id="755" name="Google Shape;755;p66"/>
          <p:cNvPicPr preferRelativeResize="0"/>
          <p:nvPr/>
        </p:nvPicPr>
        <p:blipFill rotWithShape="1">
          <a:blip r:embed="rId3">
            <a:alphaModFix/>
          </a:blip>
          <a:srcRect b="61226" l="0" r="89978" t="21698"/>
          <a:stretch/>
        </p:blipFill>
        <p:spPr>
          <a:xfrm>
            <a:off x="2632475" y="3870663"/>
            <a:ext cx="1073475" cy="1028275"/>
          </a:xfrm>
          <a:prstGeom prst="rect">
            <a:avLst/>
          </a:prstGeom>
          <a:noFill/>
          <a:ln>
            <a:noFill/>
          </a:ln>
        </p:spPr>
      </p:pic>
      <p:sp>
        <p:nvSpPr>
          <p:cNvPr id="756" name="Google Shape;756;p6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757" name="Google Shape;757;p66"/>
          <p:cNvPicPr preferRelativeResize="0"/>
          <p:nvPr/>
        </p:nvPicPr>
        <p:blipFill rotWithShape="1">
          <a:blip r:embed="rId4">
            <a:alphaModFix/>
          </a:blip>
          <a:srcRect b="25914" l="31002" r="27649" t="34327"/>
          <a:stretch/>
        </p:blipFill>
        <p:spPr>
          <a:xfrm>
            <a:off x="4714225" y="548350"/>
            <a:ext cx="4285524" cy="2605200"/>
          </a:xfrm>
          <a:prstGeom prst="rect">
            <a:avLst/>
          </a:prstGeom>
          <a:noFill/>
          <a:ln>
            <a:noFill/>
          </a:ln>
        </p:spPr>
      </p:pic>
      <p:pic>
        <p:nvPicPr>
          <p:cNvPr id="758" name="Google Shape;758;p66"/>
          <p:cNvPicPr preferRelativeResize="0"/>
          <p:nvPr/>
        </p:nvPicPr>
        <p:blipFill rotWithShape="1">
          <a:blip r:embed="rId5">
            <a:alphaModFix/>
          </a:blip>
          <a:srcRect b="27887" l="30332" r="27475" t="33911"/>
          <a:stretch/>
        </p:blipFill>
        <p:spPr>
          <a:xfrm>
            <a:off x="83125" y="548350"/>
            <a:ext cx="4435426" cy="2491951"/>
          </a:xfrm>
          <a:prstGeom prst="rect">
            <a:avLst/>
          </a:prstGeom>
          <a:noFill/>
          <a:ln>
            <a:noFill/>
          </a:ln>
        </p:spPr>
      </p:pic>
      <p:sp>
        <p:nvSpPr>
          <p:cNvPr id="759" name="Google Shape;759;p66"/>
          <p:cNvSpPr txBox="1"/>
          <p:nvPr/>
        </p:nvSpPr>
        <p:spPr>
          <a:xfrm>
            <a:off x="253825" y="2922950"/>
            <a:ext cx="8745900" cy="10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latin typeface="Roboto"/>
                <a:ea typeface="Roboto"/>
                <a:cs typeface="Roboto"/>
                <a:sym typeface="Roboto"/>
              </a:rPr>
              <a:t>Estados</a:t>
            </a:r>
            <a:endParaRPr b="1">
              <a:latin typeface="Roboto"/>
              <a:ea typeface="Roboto"/>
              <a:cs typeface="Roboto"/>
              <a:sym typeface="Roboto"/>
            </a:endParaRPr>
          </a:p>
          <a:p>
            <a:pPr indent="-304800" lvl="0" marL="457200" rtl="0" algn="l">
              <a:spcBef>
                <a:spcPts val="0"/>
              </a:spcBef>
              <a:spcAft>
                <a:spcPts val="0"/>
              </a:spcAft>
              <a:buClr>
                <a:srgbClr val="666666"/>
              </a:buClr>
              <a:buSzPts val="1200"/>
              <a:buFont typeface="Roboto"/>
              <a:buChar char="●"/>
            </a:pPr>
            <a:r>
              <a:rPr lang="es" sz="1200">
                <a:solidFill>
                  <a:srgbClr val="666666"/>
                </a:solidFill>
                <a:latin typeface="Roboto"/>
                <a:ea typeface="Roboto"/>
                <a:cs typeface="Roboto"/>
                <a:sym typeface="Roboto"/>
              </a:rPr>
              <a:t>Cada </a:t>
            </a:r>
            <a:r>
              <a:rPr lang="es" sz="1200">
                <a:solidFill>
                  <a:srgbClr val="666666"/>
                </a:solidFill>
                <a:latin typeface="Roboto"/>
                <a:ea typeface="Roboto"/>
                <a:cs typeface="Roboto"/>
                <a:sym typeface="Roboto"/>
              </a:rPr>
              <a:t>incidencia</a:t>
            </a:r>
            <a:r>
              <a:rPr lang="es" sz="1200">
                <a:solidFill>
                  <a:srgbClr val="666666"/>
                </a:solidFill>
                <a:latin typeface="Roboto"/>
                <a:ea typeface="Roboto"/>
                <a:cs typeface="Roboto"/>
                <a:sym typeface="Roboto"/>
              </a:rPr>
              <a:t> tiene un estado, que indica la etapa del problema.</a:t>
            </a:r>
            <a:endParaRPr sz="1200">
              <a:solidFill>
                <a:srgbClr val="666666"/>
              </a:solidFill>
              <a:latin typeface="Roboto"/>
              <a:ea typeface="Roboto"/>
              <a:cs typeface="Roboto"/>
              <a:sym typeface="Roboto"/>
            </a:endParaRPr>
          </a:p>
          <a:p>
            <a:pPr indent="-304800" lvl="0" marL="457200" rtl="0" algn="l">
              <a:spcBef>
                <a:spcPts val="0"/>
              </a:spcBef>
              <a:spcAft>
                <a:spcPts val="0"/>
              </a:spcAft>
              <a:buClr>
                <a:srgbClr val="666666"/>
              </a:buClr>
              <a:buSzPts val="1200"/>
              <a:buFont typeface="Roboto"/>
              <a:buChar char="●"/>
            </a:pPr>
            <a:r>
              <a:rPr lang="es" sz="1200">
                <a:solidFill>
                  <a:srgbClr val="666666"/>
                </a:solidFill>
                <a:latin typeface="Roboto"/>
                <a:ea typeface="Roboto"/>
                <a:cs typeface="Roboto"/>
                <a:sym typeface="Roboto"/>
              </a:rPr>
              <a:t>En el flujo de trabajo predeterminado, los problemas comienzan como Abierto, avanzando a En curso, Resuelto y luego Cerrado.</a:t>
            </a:r>
            <a:endParaRPr sz="1200">
              <a:solidFill>
                <a:srgbClr val="666666"/>
              </a:solidFill>
              <a:latin typeface="Roboto"/>
              <a:ea typeface="Roboto"/>
              <a:cs typeface="Roboto"/>
              <a:sym typeface="Roboto"/>
            </a:endParaRPr>
          </a:p>
        </p:txBody>
      </p:sp>
      <p:pic>
        <p:nvPicPr>
          <p:cNvPr id="760" name="Google Shape;760;p66"/>
          <p:cNvPicPr preferRelativeResize="0"/>
          <p:nvPr/>
        </p:nvPicPr>
        <p:blipFill rotWithShape="1">
          <a:blip r:embed="rId6">
            <a:alphaModFix/>
          </a:blip>
          <a:srcRect b="41563" l="0" r="90768" t="39260"/>
          <a:stretch/>
        </p:blipFill>
        <p:spPr>
          <a:xfrm>
            <a:off x="4149925" y="3891900"/>
            <a:ext cx="844150" cy="985801"/>
          </a:xfrm>
          <a:prstGeom prst="rect">
            <a:avLst/>
          </a:prstGeom>
          <a:noFill/>
          <a:ln>
            <a:noFill/>
          </a:ln>
        </p:spPr>
      </p:pic>
      <p:pic>
        <p:nvPicPr>
          <p:cNvPr id="761" name="Google Shape;761;p66"/>
          <p:cNvPicPr preferRelativeResize="0"/>
          <p:nvPr/>
        </p:nvPicPr>
        <p:blipFill rotWithShape="1">
          <a:blip r:embed="rId7">
            <a:alphaModFix/>
          </a:blip>
          <a:srcRect b="18484" l="0" r="90768" t="56040"/>
          <a:stretch/>
        </p:blipFill>
        <p:spPr>
          <a:xfrm>
            <a:off x="5734325" y="3729950"/>
            <a:ext cx="844150" cy="1309699"/>
          </a:xfrm>
          <a:prstGeom prst="rect">
            <a:avLst/>
          </a:prstGeom>
          <a:noFill/>
          <a:ln>
            <a:noFill/>
          </a:ln>
        </p:spPr>
      </p:pic>
      <p:sp>
        <p:nvSpPr>
          <p:cNvPr id="762" name="Google Shape;762;p66"/>
          <p:cNvSpPr txBox="1"/>
          <p:nvPr/>
        </p:nvSpPr>
        <p:spPr>
          <a:xfrm>
            <a:off x="25" y="-26150"/>
            <a:ext cx="9144000" cy="57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2400">
                <a:solidFill>
                  <a:srgbClr val="0000FF"/>
                </a:solidFill>
                <a:latin typeface="Roboto"/>
                <a:ea typeface="Roboto"/>
                <a:cs typeface="Roboto"/>
                <a:sym typeface="Roboto"/>
              </a:rPr>
              <a:t>Incidencias</a:t>
            </a:r>
            <a:endParaRPr b="1" sz="2400">
              <a:solidFill>
                <a:srgbClr val="0000FF"/>
              </a:solidFill>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6" name="Shape 766"/>
        <p:cNvGrpSpPr/>
        <p:nvPr/>
      </p:nvGrpSpPr>
      <p:grpSpPr>
        <a:xfrm>
          <a:off x="0" y="0"/>
          <a:ext cx="0" cy="0"/>
          <a:chOff x="0" y="0"/>
          <a:chExt cx="0" cy="0"/>
        </a:xfrm>
      </p:grpSpPr>
      <p:sp>
        <p:nvSpPr>
          <p:cNvPr id="767" name="Google Shape;767;p6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768" name="Google Shape;768;p67"/>
          <p:cNvPicPr preferRelativeResize="0"/>
          <p:nvPr/>
        </p:nvPicPr>
        <p:blipFill>
          <a:blip r:embed="rId3">
            <a:alphaModFix/>
          </a:blip>
          <a:stretch>
            <a:fillRect/>
          </a:stretch>
        </p:blipFill>
        <p:spPr>
          <a:xfrm>
            <a:off x="0" y="0"/>
            <a:ext cx="3462700" cy="5143501"/>
          </a:xfrm>
          <a:prstGeom prst="rect">
            <a:avLst/>
          </a:prstGeom>
          <a:noFill/>
          <a:ln>
            <a:noFill/>
          </a:ln>
        </p:spPr>
      </p:pic>
      <p:sp>
        <p:nvSpPr>
          <p:cNvPr id="769" name="Google Shape;769;p67"/>
          <p:cNvSpPr txBox="1"/>
          <p:nvPr/>
        </p:nvSpPr>
        <p:spPr>
          <a:xfrm>
            <a:off x="3462700" y="4503200"/>
            <a:ext cx="2856600" cy="47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0000FF"/>
                </a:solidFill>
                <a:latin typeface="Roboto"/>
                <a:ea typeface="Roboto"/>
                <a:cs typeface="Roboto"/>
                <a:sym typeface="Roboto"/>
              </a:rPr>
              <a:t>Link para crear una cuenta:</a:t>
            </a:r>
            <a:r>
              <a:rPr lang="es" sz="1200">
                <a:latin typeface="Roboto"/>
                <a:ea typeface="Roboto"/>
                <a:cs typeface="Roboto"/>
                <a:sym typeface="Roboto"/>
              </a:rPr>
              <a:t> </a:t>
            </a:r>
            <a:endParaRPr sz="1200">
              <a:latin typeface="Roboto"/>
              <a:ea typeface="Roboto"/>
              <a:cs typeface="Roboto"/>
              <a:sym typeface="Roboto"/>
            </a:endParaRPr>
          </a:p>
          <a:p>
            <a:pPr indent="0" lvl="0" marL="0" rtl="0" algn="ctr">
              <a:spcBef>
                <a:spcPts val="0"/>
              </a:spcBef>
              <a:spcAft>
                <a:spcPts val="0"/>
              </a:spcAft>
              <a:buNone/>
            </a:pPr>
            <a:r>
              <a:rPr lang="es" sz="1200">
                <a:latin typeface="Roboto"/>
                <a:ea typeface="Roboto"/>
                <a:cs typeface="Roboto"/>
                <a:sym typeface="Roboto"/>
              </a:rPr>
              <a:t>https://id.atlassian.com/signup</a:t>
            </a:r>
            <a:endParaRPr sz="1200">
              <a:latin typeface="Roboto"/>
              <a:ea typeface="Roboto"/>
              <a:cs typeface="Roboto"/>
              <a:sym typeface="Roboto"/>
            </a:endParaRPr>
          </a:p>
        </p:txBody>
      </p:sp>
      <p:sp>
        <p:nvSpPr>
          <p:cNvPr id="770" name="Google Shape;770;p67"/>
          <p:cNvSpPr txBox="1"/>
          <p:nvPr/>
        </p:nvSpPr>
        <p:spPr>
          <a:xfrm>
            <a:off x="6065325" y="4469900"/>
            <a:ext cx="2752200" cy="54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0000FF"/>
                </a:solidFill>
                <a:latin typeface="Roboto"/>
                <a:ea typeface="Roboto"/>
                <a:cs typeface="Roboto"/>
                <a:sym typeface="Roboto"/>
              </a:rPr>
              <a:t>Link para probar Jira: </a:t>
            </a:r>
            <a:r>
              <a:rPr lang="es" sz="1200">
                <a:latin typeface="Roboto"/>
                <a:ea typeface="Roboto"/>
                <a:cs typeface="Roboto"/>
                <a:sym typeface="Roboto"/>
              </a:rPr>
              <a:t>https://www.atlassian.com/software/jira/try</a:t>
            </a:r>
            <a:endParaRPr sz="1200">
              <a:latin typeface="Roboto"/>
              <a:ea typeface="Roboto"/>
              <a:cs typeface="Roboto"/>
              <a:sym typeface="Roboto"/>
            </a:endParaRPr>
          </a:p>
        </p:txBody>
      </p:sp>
      <p:sp>
        <p:nvSpPr>
          <p:cNvPr id="771" name="Google Shape;771;p67"/>
          <p:cNvSpPr txBox="1"/>
          <p:nvPr/>
        </p:nvSpPr>
        <p:spPr>
          <a:xfrm>
            <a:off x="3671575" y="160300"/>
            <a:ext cx="4996500" cy="42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latin typeface="Roboto"/>
                <a:ea typeface="Roboto"/>
                <a:cs typeface="Roboto"/>
                <a:sym typeface="Roboto"/>
              </a:rPr>
              <a:t>Jira se puede acceder desde:</a:t>
            </a:r>
            <a:endParaRPr sz="1600">
              <a:latin typeface="Roboto"/>
              <a:ea typeface="Roboto"/>
              <a:cs typeface="Roboto"/>
              <a:sym typeface="Roboto"/>
            </a:endParaRPr>
          </a:p>
          <a:p>
            <a:pPr indent="-330200" lvl="0" marL="457200" rtl="0" algn="l">
              <a:spcBef>
                <a:spcPts val="0"/>
              </a:spcBef>
              <a:spcAft>
                <a:spcPts val="0"/>
              </a:spcAft>
              <a:buClr>
                <a:srgbClr val="0000FF"/>
              </a:buClr>
              <a:buSzPts val="1600"/>
              <a:buFont typeface="Roboto"/>
              <a:buChar char="●"/>
            </a:pPr>
            <a:r>
              <a:rPr lang="es" sz="1600">
                <a:solidFill>
                  <a:srgbClr val="0000FF"/>
                </a:solidFill>
                <a:latin typeface="Roboto"/>
                <a:ea typeface="Roboto"/>
                <a:cs typeface="Roboto"/>
                <a:sym typeface="Roboto"/>
              </a:rPr>
              <a:t>Una </a:t>
            </a:r>
            <a:r>
              <a:rPr lang="es" sz="1600">
                <a:solidFill>
                  <a:srgbClr val="0000FF"/>
                </a:solidFill>
                <a:latin typeface="Roboto"/>
                <a:ea typeface="Roboto"/>
                <a:cs typeface="Roboto"/>
                <a:sym typeface="Roboto"/>
              </a:rPr>
              <a:t>página</a:t>
            </a:r>
            <a:r>
              <a:rPr lang="es" sz="1600">
                <a:solidFill>
                  <a:srgbClr val="0000FF"/>
                </a:solidFill>
                <a:latin typeface="Roboto"/>
                <a:ea typeface="Roboto"/>
                <a:cs typeface="Roboto"/>
                <a:sym typeface="Roboto"/>
              </a:rPr>
              <a:t> web.</a:t>
            </a:r>
            <a:endParaRPr sz="1600">
              <a:solidFill>
                <a:srgbClr val="0000FF"/>
              </a:solidFill>
              <a:latin typeface="Roboto"/>
              <a:ea typeface="Roboto"/>
              <a:cs typeface="Roboto"/>
              <a:sym typeface="Roboto"/>
            </a:endParaRPr>
          </a:p>
          <a:p>
            <a:pPr indent="-330200" lvl="0" marL="457200" rtl="0" algn="l">
              <a:spcBef>
                <a:spcPts val="0"/>
              </a:spcBef>
              <a:spcAft>
                <a:spcPts val="0"/>
              </a:spcAft>
              <a:buSzPts val="1600"/>
              <a:buFont typeface="Roboto"/>
              <a:buChar char="●"/>
            </a:pPr>
            <a:r>
              <a:rPr lang="es" sz="1600">
                <a:latin typeface="Roboto"/>
                <a:ea typeface="Roboto"/>
                <a:cs typeface="Roboto"/>
                <a:sym typeface="Roboto"/>
              </a:rPr>
              <a:t>Aplicación</a:t>
            </a:r>
            <a:r>
              <a:rPr lang="es" sz="1600">
                <a:latin typeface="Roboto"/>
                <a:ea typeface="Roboto"/>
                <a:cs typeface="Roboto"/>
                <a:sym typeface="Roboto"/>
              </a:rPr>
              <a:t> </a:t>
            </a:r>
            <a:r>
              <a:rPr lang="es" sz="1600">
                <a:latin typeface="Roboto"/>
                <a:ea typeface="Roboto"/>
                <a:cs typeface="Roboto"/>
                <a:sym typeface="Roboto"/>
              </a:rPr>
              <a:t>móvil.</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s" sz="1600">
                <a:latin typeface="Roboto"/>
                <a:ea typeface="Roboto"/>
                <a:cs typeface="Roboto"/>
                <a:sym typeface="Roboto"/>
              </a:rPr>
              <a:t>Aplicación</a:t>
            </a:r>
            <a:r>
              <a:rPr lang="es" sz="1600">
                <a:latin typeface="Roboto"/>
                <a:ea typeface="Roboto"/>
                <a:cs typeface="Roboto"/>
                <a:sym typeface="Roboto"/>
              </a:rPr>
              <a:t> de escritorio.</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rPr lang="es" sz="1600">
                <a:latin typeface="Roboto"/>
                <a:ea typeface="Roboto"/>
                <a:cs typeface="Roboto"/>
                <a:sym typeface="Roboto"/>
              </a:rPr>
              <a:t>Jira maneja diferentes tipos de proyectos:</a:t>
            </a:r>
            <a:endParaRPr sz="1600">
              <a:latin typeface="Roboto"/>
              <a:ea typeface="Roboto"/>
              <a:cs typeface="Roboto"/>
              <a:sym typeface="Roboto"/>
            </a:endParaRPr>
          </a:p>
          <a:p>
            <a:pPr indent="-330200" lvl="0" marL="457200" rtl="0" algn="l">
              <a:spcBef>
                <a:spcPts val="0"/>
              </a:spcBef>
              <a:spcAft>
                <a:spcPts val="0"/>
              </a:spcAft>
              <a:buClr>
                <a:srgbClr val="0000FF"/>
              </a:buClr>
              <a:buSzPts val="1600"/>
              <a:buFont typeface="Roboto"/>
              <a:buChar char="●"/>
            </a:pPr>
            <a:r>
              <a:rPr lang="es" sz="1600">
                <a:solidFill>
                  <a:srgbClr val="0000FF"/>
                </a:solidFill>
                <a:latin typeface="Roboto"/>
                <a:ea typeface="Roboto"/>
                <a:cs typeface="Roboto"/>
                <a:sym typeface="Roboto"/>
              </a:rPr>
              <a:t>Desarrollo de software con Scrum.</a:t>
            </a:r>
            <a:endParaRPr sz="1600">
              <a:solidFill>
                <a:srgbClr val="0000FF"/>
              </a:solidFill>
              <a:latin typeface="Roboto"/>
              <a:ea typeface="Roboto"/>
              <a:cs typeface="Roboto"/>
              <a:sym typeface="Roboto"/>
            </a:endParaRPr>
          </a:p>
          <a:p>
            <a:pPr indent="-330200" lvl="0" marL="457200" rtl="0" algn="l">
              <a:spcBef>
                <a:spcPts val="0"/>
              </a:spcBef>
              <a:spcAft>
                <a:spcPts val="0"/>
              </a:spcAft>
              <a:buSzPts val="1600"/>
              <a:buFont typeface="Roboto"/>
              <a:buChar char="●"/>
            </a:pPr>
            <a:r>
              <a:rPr lang="es" sz="1600">
                <a:latin typeface="Roboto"/>
                <a:ea typeface="Roboto"/>
                <a:cs typeface="Roboto"/>
                <a:sym typeface="Roboto"/>
              </a:rPr>
              <a:t>Desarrollo </a:t>
            </a:r>
            <a:r>
              <a:rPr lang="es" sz="1600">
                <a:latin typeface="Roboto"/>
                <a:ea typeface="Roboto"/>
                <a:cs typeface="Roboto"/>
                <a:sym typeface="Roboto"/>
              </a:rPr>
              <a:t>de software</a:t>
            </a:r>
            <a:r>
              <a:rPr lang="es" sz="1600">
                <a:latin typeface="Roboto"/>
                <a:ea typeface="Roboto"/>
                <a:cs typeface="Roboto"/>
                <a:sym typeface="Roboto"/>
              </a:rPr>
              <a:t> </a:t>
            </a:r>
            <a:r>
              <a:rPr lang="es" sz="1600">
                <a:latin typeface="Roboto"/>
                <a:ea typeface="Roboto"/>
                <a:cs typeface="Roboto"/>
                <a:sym typeface="Roboto"/>
              </a:rPr>
              <a:t>básico.</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s" sz="1600">
                <a:latin typeface="Roboto"/>
                <a:ea typeface="Roboto"/>
                <a:cs typeface="Roboto"/>
                <a:sym typeface="Roboto"/>
              </a:rPr>
              <a:t>Desarrollo de software con kanban.</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s" sz="1600">
                <a:latin typeface="Roboto"/>
                <a:ea typeface="Roboto"/>
                <a:cs typeface="Roboto"/>
                <a:sym typeface="Roboto"/>
              </a:rPr>
              <a:t>Gestión</a:t>
            </a:r>
            <a:r>
              <a:rPr lang="es" sz="1600">
                <a:latin typeface="Roboto"/>
                <a:ea typeface="Roboto"/>
                <a:cs typeface="Roboto"/>
                <a:sym typeface="Roboto"/>
              </a:rPr>
              <a:t> de proyectos</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s" sz="1600">
                <a:latin typeface="Roboto"/>
                <a:ea typeface="Roboto"/>
                <a:cs typeface="Roboto"/>
                <a:sym typeface="Roboto"/>
              </a:rPr>
              <a:t>Gestión</a:t>
            </a:r>
            <a:r>
              <a:rPr lang="es" sz="1600">
                <a:latin typeface="Roboto"/>
                <a:ea typeface="Roboto"/>
                <a:cs typeface="Roboto"/>
                <a:sym typeface="Roboto"/>
              </a:rPr>
              <a:t> de procesos </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s" sz="1600">
                <a:latin typeface="Roboto"/>
                <a:ea typeface="Roboto"/>
                <a:cs typeface="Roboto"/>
                <a:sym typeface="Roboto"/>
              </a:rPr>
              <a:t>Gestión</a:t>
            </a:r>
            <a:r>
              <a:rPr lang="es" sz="1600">
                <a:latin typeface="Roboto"/>
                <a:ea typeface="Roboto"/>
                <a:cs typeface="Roboto"/>
                <a:sym typeface="Roboto"/>
              </a:rPr>
              <a:t> de tareas</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s" sz="1600">
                <a:latin typeface="Roboto"/>
                <a:ea typeface="Roboto"/>
                <a:cs typeface="Roboto"/>
                <a:sym typeface="Roboto"/>
              </a:rPr>
              <a:t>…</a:t>
            </a:r>
            <a:endParaRPr sz="1600">
              <a:latin typeface="Roboto"/>
              <a:ea typeface="Roboto"/>
              <a:cs typeface="Roboto"/>
              <a:sym typeface="Roboto"/>
            </a:endParaRPr>
          </a:p>
          <a:p>
            <a:pPr indent="0" lvl="0" marL="0" rtl="0" algn="l">
              <a:spcBef>
                <a:spcPts val="0"/>
              </a:spcBef>
              <a:spcAft>
                <a:spcPts val="0"/>
              </a:spcAft>
              <a:buNone/>
            </a:pPr>
            <a:r>
              <a:t/>
            </a:r>
            <a:endParaRPr sz="800">
              <a:latin typeface="Roboto"/>
              <a:ea typeface="Roboto"/>
              <a:cs typeface="Roboto"/>
              <a:sym typeface="Roboto"/>
            </a:endParaRPr>
          </a:p>
          <a:p>
            <a:pPr indent="0" lvl="0" marL="0" rtl="0" algn="ctr">
              <a:spcBef>
                <a:spcPts val="0"/>
              </a:spcBef>
              <a:spcAft>
                <a:spcPts val="0"/>
              </a:spcAft>
              <a:buNone/>
            </a:pPr>
            <a:r>
              <a:rPr b="1" lang="es" sz="2400">
                <a:solidFill>
                  <a:srgbClr val="0000FF"/>
                </a:solidFill>
                <a:latin typeface="Roboto"/>
                <a:ea typeface="Roboto"/>
                <a:cs typeface="Roboto"/>
                <a:sym typeface="Roboto"/>
              </a:rPr>
              <a:t>Tutorial de uso para Scrum</a:t>
            </a:r>
            <a:endParaRPr b="1" sz="3000">
              <a:solidFill>
                <a:srgbClr val="0000FF"/>
              </a:solidFill>
              <a:latin typeface="Roboto"/>
              <a:ea typeface="Roboto"/>
              <a:cs typeface="Roboto"/>
              <a:sym typeface="Roboto"/>
            </a:endParaRPr>
          </a:p>
          <a:p>
            <a:pPr indent="-330200" lvl="0" marL="457200" rtl="0" algn="l">
              <a:spcBef>
                <a:spcPts val="0"/>
              </a:spcBef>
              <a:spcAft>
                <a:spcPts val="0"/>
              </a:spcAft>
              <a:buClr>
                <a:srgbClr val="0000FF"/>
              </a:buClr>
              <a:buSzPts val="1600"/>
              <a:buFont typeface="Roboto"/>
              <a:buAutoNum type="arabicPeriod"/>
            </a:pPr>
            <a:r>
              <a:rPr lang="es" sz="1600">
                <a:latin typeface="Roboto"/>
                <a:ea typeface="Roboto"/>
                <a:cs typeface="Roboto"/>
                <a:sym typeface="Roboto"/>
              </a:rPr>
              <a:t>Crear una cuenta en ATALASSIAN (Link abajo).</a:t>
            </a:r>
            <a:endParaRPr sz="1600">
              <a:latin typeface="Roboto"/>
              <a:ea typeface="Roboto"/>
              <a:cs typeface="Roboto"/>
              <a:sym typeface="Roboto"/>
            </a:endParaRPr>
          </a:p>
          <a:p>
            <a:pPr indent="-330200" lvl="0" marL="457200" rtl="0" algn="l">
              <a:spcBef>
                <a:spcPts val="0"/>
              </a:spcBef>
              <a:spcAft>
                <a:spcPts val="0"/>
              </a:spcAft>
              <a:buClr>
                <a:srgbClr val="0000FF"/>
              </a:buClr>
              <a:buSzPts val="1600"/>
              <a:buFont typeface="Roboto"/>
              <a:buAutoNum type="arabicPeriod"/>
            </a:pPr>
            <a:r>
              <a:rPr lang="es" sz="1600">
                <a:latin typeface="Roboto"/>
                <a:ea typeface="Roboto"/>
                <a:cs typeface="Roboto"/>
                <a:sym typeface="Roboto"/>
              </a:rPr>
              <a:t>Acceder al link para probar Jira.</a:t>
            </a:r>
            <a:endParaRPr sz="1600">
              <a:latin typeface="Roboto"/>
              <a:ea typeface="Roboto"/>
              <a:cs typeface="Roboto"/>
              <a:sym typeface="Roboto"/>
            </a:endParaRPr>
          </a:p>
          <a:p>
            <a:pPr indent="0" lvl="0" marL="0" rtl="0" algn="ctr">
              <a:spcBef>
                <a:spcPts val="0"/>
              </a:spcBef>
              <a:spcAft>
                <a:spcPts val="0"/>
              </a:spcAft>
              <a:buNone/>
            </a:pPr>
            <a:r>
              <a:t/>
            </a:r>
            <a:endParaRPr b="1" sz="3000">
              <a:solidFill>
                <a:srgbClr val="0000FF"/>
              </a:solidFill>
              <a:latin typeface="Roboto"/>
              <a:ea typeface="Roboto"/>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5" name="Shape 775"/>
        <p:cNvGrpSpPr/>
        <p:nvPr/>
      </p:nvGrpSpPr>
      <p:grpSpPr>
        <a:xfrm>
          <a:off x="0" y="0"/>
          <a:ext cx="0" cy="0"/>
          <a:chOff x="0" y="0"/>
          <a:chExt cx="0" cy="0"/>
        </a:xfrm>
      </p:grpSpPr>
      <p:sp>
        <p:nvSpPr>
          <p:cNvPr id="776" name="Google Shape;776;p6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777" name="Google Shape;777;p68"/>
          <p:cNvPicPr preferRelativeResize="0"/>
          <p:nvPr/>
        </p:nvPicPr>
        <p:blipFill>
          <a:blip r:embed="rId3">
            <a:alphaModFix/>
          </a:blip>
          <a:stretch>
            <a:fillRect/>
          </a:stretch>
        </p:blipFill>
        <p:spPr>
          <a:xfrm>
            <a:off x="419575" y="152400"/>
            <a:ext cx="6231659" cy="4838700"/>
          </a:xfrm>
          <a:prstGeom prst="rect">
            <a:avLst/>
          </a:prstGeom>
          <a:noFill/>
          <a:ln>
            <a:noFill/>
          </a:ln>
        </p:spPr>
      </p:pic>
      <p:sp>
        <p:nvSpPr>
          <p:cNvPr id="778" name="Google Shape;778;p68"/>
          <p:cNvSpPr/>
          <p:nvPr/>
        </p:nvSpPr>
        <p:spPr>
          <a:xfrm>
            <a:off x="106875" y="152400"/>
            <a:ext cx="2257800" cy="4838700"/>
          </a:xfrm>
          <a:prstGeom prst="flowChartConnector">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68"/>
          <p:cNvSpPr txBox="1"/>
          <p:nvPr/>
        </p:nvSpPr>
        <p:spPr>
          <a:xfrm>
            <a:off x="6739200" y="2220600"/>
            <a:ext cx="2404800" cy="7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0000FF"/>
                </a:solidFill>
                <a:latin typeface="Roboto"/>
                <a:ea typeface="Roboto"/>
                <a:cs typeface="Roboto"/>
                <a:sym typeface="Roboto"/>
              </a:rPr>
              <a:t>3.</a:t>
            </a:r>
            <a:r>
              <a:rPr lang="es" sz="1800">
                <a:latin typeface="Roboto"/>
                <a:ea typeface="Roboto"/>
                <a:cs typeface="Roboto"/>
                <a:sym typeface="Roboto"/>
              </a:rPr>
              <a:t>  Seleccionamos el Jira Software.</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3" name="Shape 783"/>
        <p:cNvGrpSpPr/>
        <p:nvPr/>
      </p:nvGrpSpPr>
      <p:grpSpPr>
        <a:xfrm>
          <a:off x="0" y="0"/>
          <a:ext cx="0" cy="0"/>
          <a:chOff x="0" y="0"/>
          <a:chExt cx="0" cy="0"/>
        </a:xfrm>
      </p:grpSpPr>
      <p:sp>
        <p:nvSpPr>
          <p:cNvPr id="784" name="Google Shape;784;p6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785" name="Google Shape;785;p69"/>
          <p:cNvPicPr preferRelativeResize="0"/>
          <p:nvPr/>
        </p:nvPicPr>
        <p:blipFill>
          <a:blip r:embed="rId3">
            <a:alphaModFix/>
          </a:blip>
          <a:stretch>
            <a:fillRect/>
          </a:stretch>
        </p:blipFill>
        <p:spPr>
          <a:xfrm>
            <a:off x="0" y="-2"/>
            <a:ext cx="6226650" cy="3650350"/>
          </a:xfrm>
          <a:prstGeom prst="rect">
            <a:avLst/>
          </a:prstGeom>
          <a:noFill/>
          <a:ln>
            <a:noFill/>
          </a:ln>
        </p:spPr>
      </p:pic>
      <p:pic>
        <p:nvPicPr>
          <p:cNvPr id="786" name="Google Shape;786;p69"/>
          <p:cNvPicPr preferRelativeResize="0"/>
          <p:nvPr/>
        </p:nvPicPr>
        <p:blipFill>
          <a:blip r:embed="rId4">
            <a:alphaModFix/>
          </a:blip>
          <a:stretch>
            <a:fillRect/>
          </a:stretch>
        </p:blipFill>
        <p:spPr>
          <a:xfrm>
            <a:off x="5424050" y="3061550"/>
            <a:ext cx="3719950" cy="2069025"/>
          </a:xfrm>
          <a:prstGeom prst="rect">
            <a:avLst/>
          </a:prstGeom>
          <a:noFill/>
          <a:ln>
            <a:noFill/>
          </a:ln>
        </p:spPr>
      </p:pic>
      <p:sp>
        <p:nvSpPr>
          <p:cNvPr id="787" name="Google Shape;787;p69"/>
          <p:cNvSpPr txBox="1"/>
          <p:nvPr/>
        </p:nvSpPr>
        <p:spPr>
          <a:xfrm>
            <a:off x="388450" y="4011075"/>
            <a:ext cx="3779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0000FF"/>
                </a:solidFill>
                <a:latin typeface="Roboto"/>
                <a:ea typeface="Roboto"/>
                <a:cs typeface="Roboto"/>
                <a:sym typeface="Roboto"/>
              </a:rPr>
              <a:t>4</a:t>
            </a:r>
            <a:r>
              <a:rPr lang="es" sz="1800">
                <a:solidFill>
                  <a:srgbClr val="0000FF"/>
                </a:solidFill>
                <a:latin typeface="Roboto"/>
                <a:ea typeface="Roboto"/>
                <a:cs typeface="Roboto"/>
                <a:sym typeface="Roboto"/>
              </a:rPr>
              <a:t>.</a:t>
            </a:r>
            <a:r>
              <a:rPr lang="es" sz="1800">
                <a:latin typeface="Roboto"/>
                <a:ea typeface="Roboto"/>
                <a:cs typeface="Roboto"/>
                <a:sym typeface="Roboto"/>
              </a:rPr>
              <a:t>  Completamos la información.</a:t>
            </a:r>
            <a:endParaRPr/>
          </a:p>
        </p:txBody>
      </p:sp>
      <p:cxnSp>
        <p:nvCxnSpPr>
          <p:cNvPr id="788" name="Google Shape;788;p69"/>
          <p:cNvCxnSpPr>
            <a:stCxn id="785" idx="3"/>
            <a:endCxn id="786" idx="0"/>
          </p:cNvCxnSpPr>
          <p:nvPr/>
        </p:nvCxnSpPr>
        <p:spPr>
          <a:xfrm>
            <a:off x="6226650" y="1825173"/>
            <a:ext cx="1057500" cy="1236300"/>
          </a:xfrm>
          <a:prstGeom prst="curvedConnector2">
            <a:avLst/>
          </a:prstGeom>
          <a:noFill/>
          <a:ln cap="flat" cmpd="sng" w="76200">
            <a:solidFill>
              <a:srgbClr val="FF0000"/>
            </a:solidFill>
            <a:prstDash val="solid"/>
            <a:round/>
            <a:headEnd len="med" w="med" type="none"/>
            <a:tailEnd len="med" w="med" type="stealth"/>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2" name="Shape 792"/>
        <p:cNvGrpSpPr/>
        <p:nvPr/>
      </p:nvGrpSpPr>
      <p:grpSpPr>
        <a:xfrm>
          <a:off x="0" y="0"/>
          <a:ext cx="0" cy="0"/>
          <a:chOff x="0" y="0"/>
          <a:chExt cx="0" cy="0"/>
        </a:xfrm>
      </p:grpSpPr>
      <p:sp>
        <p:nvSpPr>
          <p:cNvPr id="793" name="Google Shape;793;p7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794" name="Google Shape;794;p70"/>
          <p:cNvSpPr txBox="1"/>
          <p:nvPr/>
        </p:nvSpPr>
        <p:spPr>
          <a:xfrm>
            <a:off x="6546700" y="1189025"/>
            <a:ext cx="2306100" cy="7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0000FF"/>
                </a:solidFill>
                <a:latin typeface="Roboto"/>
                <a:ea typeface="Roboto"/>
                <a:cs typeface="Roboto"/>
                <a:sym typeface="Roboto"/>
              </a:rPr>
              <a:t>5</a:t>
            </a:r>
            <a:r>
              <a:rPr lang="es" sz="1800">
                <a:solidFill>
                  <a:srgbClr val="0000FF"/>
                </a:solidFill>
                <a:latin typeface="Roboto"/>
                <a:ea typeface="Roboto"/>
                <a:cs typeface="Roboto"/>
                <a:sym typeface="Roboto"/>
              </a:rPr>
              <a:t>.</a:t>
            </a:r>
            <a:r>
              <a:rPr lang="es" sz="1800">
                <a:latin typeface="Roboto"/>
                <a:ea typeface="Roboto"/>
                <a:cs typeface="Roboto"/>
                <a:sym typeface="Roboto"/>
              </a:rPr>
              <a:t>  Seleccionamos la plantilla de Scrum.</a:t>
            </a:r>
            <a:endParaRPr/>
          </a:p>
        </p:txBody>
      </p:sp>
      <p:pic>
        <p:nvPicPr>
          <p:cNvPr id="795" name="Google Shape;795;p70"/>
          <p:cNvPicPr preferRelativeResize="0"/>
          <p:nvPr/>
        </p:nvPicPr>
        <p:blipFill>
          <a:blip r:embed="rId3">
            <a:alphaModFix/>
          </a:blip>
          <a:stretch>
            <a:fillRect/>
          </a:stretch>
        </p:blipFill>
        <p:spPr>
          <a:xfrm>
            <a:off x="0" y="0"/>
            <a:ext cx="6145075" cy="3266925"/>
          </a:xfrm>
          <a:prstGeom prst="rect">
            <a:avLst/>
          </a:prstGeom>
          <a:noFill/>
          <a:ln>
            <a:noFill/>
          </a:ln>
        </p:spPr>
      </p:pic>
      <p:sp>
        <p:nvSpPr>
          <p:cNvPr id="796" name="Google Shape;796;p70"/>
          <p:cNvSpPr/>
          <p:nvPr/>
        </p:nvSpPr>
        <p:spPr>
          <a:xfrm>
            <a:off x="2010388" y="1189025"/>
            <a:ext cx="2124300" cy="1830300"/>
          </a:xfrm>
          <a:prstGeom prst="flowChartConnector">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7" name="Google Shape;797;p70"/>
          <p:cNvPicPr preferRelativeResize="0"/>
          <p:nvPr/>
        </p:nvPicPr>
        <p:blipFill>
          <a:blip r:embed="rId4">
            <a:alphaModFix/>
          </a:blip>
          <a:stretch>
            <a:fillRect/>
          </a:stretch>
        </p:blipFill>
        <p:spPr>
          <a:xfrm>
            <a:off x="4572000" y="3313200"/>
            <a:ext cx="4531900" cy="1830300"/>
          </a:xfrm>
          <a:prstGeom prst="rect">
            <a:avLst/>
          </a:prstGeom>
          <a:noFill/>
          <a:ln>
            <a:noFill/>
          </a:ln>
        </p:spPr>
      </p:pic>
      <p:sp>
        <p:nvSpPr>
          <p:cNvPr id="798" name="Google Shape;798;p70"/>
          <p:cNvSpPr txBox="1"/>
          <p:nvPr/>
        </p:nvSpPr>
        <p:spPr>
          <a:xfrm>
            <a:off x="0" y="3941450"/>
            <a:ext cx="43152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0000FF"/>
                </a:solidFill>
                <a:latin typeface="Roboto"/>
                <a:ea typeface="Roboto"/>
                <a:cs typeface="Roboto"/>
                <a:sym typeface="Roboto"/>
              </a:rPr>
              <a:t>6</a:t>
            </a:r>
            <a:r>
              <a:rPr lang="es" sz="1800">
                <a:solidFill>
                  <a:srgbClr val="0000FF"/>
                </a:solidFill>
                <a:latin typeface="Roboto"/>
                <a:ea typeface="Roboto"/>
                <a:cs typeface="Roboto"/>
                <a:sym typeface="Roboto"/>
              </a:rPr>
              <a:t>.</a:t>
            </a:r>
            <a:r>
              <a:rPr lang="es" sz="1800">
                <a:latin typeface="Roboto"/>
                <a:ea typeface="Roboto"/>
                <a:cs typeface="Roboto"/>
                <a:sym typeface="Roboto"/>
              </a:rPr>
              <a:t>  Ingresamos el nombre del proyecto.</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2" name="Shape 802"/>
        <p:cNvGrpSpPr/>
        <p:nvPr/>
      </p:nvGrpSpPr>
      <p:grpSpPr>
        <a:xfrm>
          <a:off x="0" y="0"/>
          <a:ext cx="0" cy="0"/>
          <a:chOff x="0" y="0"/>
          <a:chExt cx="0" cy="0"/>
        </a:xfrm>
      </p:grpSpPr>
      <p:sp>
        <p:nvSpPr>
          <p:cNvPr id="803" name="Google Shape;803;p7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804" name="Google Shape;804;p71"/>
          <p:cNvPicPr preferRelativeResize="0"/>
          <p:nvPr/>
        </p:nvPicPr>
        <p:blipFill>
          <a:blip r:embed="rId3">
            <a:alphaModFix/>
          </a:blip>
          <a:stretch>
            <a:fillRect/>
          </a:stretch>
        </p:blipFill>
        <p:spPr>
          <a:xfrm>
            <a:off x="0" y="950950"/>
            <a:ext cx="9144000" cy="4179624"/>
          </a:xfrm>
          <a:prstGeom prst="rect">
            <a:avLst/>
          </a:prstGeom>
          <a:noFill/>
          <a:ln>
            <a:noFill/>
          </a:ln>
        </p:spPr>
      </p:pic>
      <p:sp>
        <p:nvSpPr>
          <p:cNvPr id="805" name="Google Shape;805;p71"/>
          <p:cNvSpPr txBox="1"/>
          <p:nvPr/>
        </p:nvSpPr>
        <p:spPr>
          <a:xfrm>
            <a:off x="0" y="0"/>
            <a:ext cx="9144000" cy="64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3000">
                <a:solidFill>
                  <a:srgbClr val="0000FF"/>
                </a:solidFill>
                <a:latin typeface="Roboto"/>
                <a:ea typeface="Roboto"/>
                <a:cs typeface="Roboto"/>
                <a:sym typeface="Roboto"/>
              </a:rPr>
              <a:t>Resultado final !!</a:t>
            </a:r>
            <a:endParaRPr sz="3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pic>
        <p:nvPicPr>
          <p:cNvPr id="317" name="Google Shape;317;p18"/>
          <p:cNvPicPr preferRelativeResize="0"/>
          <p:nvPr/>
        </p:nvPicPr>
        <p:blipFill>
          <a:blip r:embed="rId3">
            <a:alphaModFix/>
          </a:blip>
          <a:stretch>
            <a:fillRect/>
          </a:stretch>
        </p:blipFill>
        <p:spPr>
          <a:xfrm>
            <a:off x="-265250" y="-1006300"/>
            <a:ext cx="9409250" cy="6275975"/>
          </a:xfrm>
          <a:prstGeom prst="rect">
            <a:avLst/>
          </a:prstGeom>
          <a:noFill/>
          <a:ln>
            <a:noFill/>
          </a:ln>
        </p:spPr>
      </p:pic>
      <p:sp>
        <p:nvSpPr>
          <p:cNvPr id="318" name="Google Shape;318;p18"/>
          <p:cNvSpPr txBox="1"/>
          <p:nvPr/>
        </p:nvSpPr>
        <p:spPr>
          <a:xfrm>
            <a:off x="311725" y="4037600"/>
            <a:ext cx="5314200" cy="5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3000">
                <a:solidFill>
                  <a:srgbClr val="FFFFFF"/>
                </a:solidFill>
                <a:latin typeface="Nunito"/>
                <a:ea typeface="Nunito"/>
                <a:cs typeface="Nunito"/>
                <a:sym typeface="Nunito"/>
              </a:rPr>
              <a:t>2. JUnit</a:t>
            </a:r>
            <a:endParaRPr b="1" sz="3000">
              <a:solidFill>
                <a:srgbClr val="FFFFFF"/>
              </a:solidFill>
              <a:latin typeface="Nunito"/>
              <a:ea typeface="Nunito"/>
              <a:cs typeface="Nunito"/>
              <a:sym typeface="Nunito"/>
            </a:endParaRPr>
          </a:p>
        </p:txBody>
      </p:sp>
      <p:pic>
        <p:nvPicPr>
          <p:cNvPr id="319" name="Google Shape;319;p18"/>
          <p:cNvPicPr preferRelativeResize="0"/>
          <p:nvPr/>
        </p:nvPicPr>
        <p:blipFill>
          <a:blip r:embed="rId4">
            <a:alphaModFix/>
          </a:blip>
          <a:stretch>
            <a:fillRect/>
          </a:stretch>
        </p:blipFill>
        <p:spPr>
          <a:xfrm>
            <a:off x="1291925" y="1715603"/>
            <a:ext cx="6294900" cy="1923100"/>
          </a:xfrm>
          <a:prstGeom prst="rect">
            <a:avLst/>
          </a:prstGeom>
          <a:noFill/>
          <a:ln>
            <a:noFill/>
          </a:ln>
        </p:spPr>
      </p:pic>
      <p:sp>
        <p:nvSpPr>
          <p:cNvPr id="320" name="Google Shape;320;p1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9" name="Shape 809"/>
        <p:cNvGrpSpPr/>
        <p:nvPr/>
      </p:nvGrpSpPr>
      <p:grpSpPr>
        <a:xfrm>
          <a:off x="0" y="0"/>
          <a:ext cx="0" cy="0"/>
          <a:chOff x="0" y="0"/>
          <a:chExt cx="0" cy="0"/>
        </a:xfrm>
      </p:grpSpPr>
      <p:sp>
        <p:nvSpPr>
          <p:cNvPr id="810" name="Google Shape;810;p7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811" name="Google Shape;811;p72"/>
          <p:cNvPicPr preferRelativeResize="0"/>
          <p:nvPr/>
        </p:nvPicPr>
        <p:blipFill>
          <a:blip r:embed="rId3">
            <a:alphaModFix/>
          </a:blip>
          <a:stretch>
            <a:fillRect/>
          </a:stretch>
        </p:blipFill>
        <p:spPr>
          <a:xfrm>
            <a:off x="397075" y="0"/>
            <a:ext cx="8349849" cy="4116950"/>
          </a:xfrm>
          <a:prstGeom prst="rect">
            <a:avLst/>
          </a:prstGeom>
          <a:noFill/>
          <a:ln>
            <a:noFill/>
          </a:ln>
        </p:spPr>
      </p:pic>
      <p:sp>
        <p:nvSpPr>
          <p:cNvPr id="812" name="Google Shape;812;p72"/>
          <p:cNvSpPr/>
          <p:nvPr/>
        </p:nvSpPr>
        <p:spPr>
          <a:xfrm>
            <a:off x="507672" y="1076000"/>
            <a:ext cx="333900" cy="281100"/>
          </a:xfrm>
          <a:prstGeom prst="flowChartConnector">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72"/>
          <p:cNvSpPr txBox="1"/>
          <p:nvPr/>
        </p:nvSpPr>
        <p:spPr>
          <a:xfrm>
            <a:off x="0" y="4263900"/>
            <a:ext cx="9144000" cy="7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0000FF"/>
                </a:solidFill>
                <a:latin typeface="Roboto"/>
                <a:ea typeface="Roboto"/>
                <a:cs typeface="Roboto"/>
                <a:sym typeface="Roboto"/>
              </a:rPr>
              <a:t>7.</a:t>
            </a:r>
            <a:r>
              <a:rPr lang="es" sz="1800">
                <a:latin typeface="Roboto"/>
                <a:ea typeface="Roboto"/>
                <a:cs typeface="Roboto"/>
                <a:sym typeface="Roboto"/>
              </a:rPr>
              <a:t>  Hacemos Click en + (Crear) de la barra lateral izquierda.</a:t>
            </a:r>
            <a:endParaRPr sz="1800">
              <a:latin typeface="Roboto"/>
              <a:ea typeface="Roboto"/>
              <a:cs typeface="Roboto"/>
              <a:sym typeface="Roboto"/>
            </a:endParaRPr>
          </a:p>
          <a:p>
            <a:pPr indent="0" lvl="0" marL="0" rtl="0" algn="l">
              <a:spcBef>
                <a:spcPts val="0"/>
              </a:spcBef>
              <a:spcAft>
                <a:spcPts val="0"/>
              </a:spcAft>
              <a:buNone/>
            </a:pPr>
            <a:r>
              <a:rPr lang="es" sz="1800">
                <a:solidFill>
                  <a:srgbClr val="0000FF"/>
                </a:solidFill>
                <a:latin typeface="Roboto"/>
                <a:ea typeface="Roboto"/>
                <a:cs typeface="Roboto"/>
                <a:sym typeface="Roboto"/>
              </a:rPr>
              <a:t>8.</a:t>
            </a:r>
            <a:r>
              <a:rPr lang="es" sz="1800">
                <a:latin typeface="Roboto"/>
                <a:ea typeface="Roboto"/>
                <a:cs typeface="Roboto"/>
                <a:sym typeface="Roboto"/>
              </a:rPr>
              <a:t>  Creamos las incidencia de tipo Epic con los Datos correspondientes.</a:t>
            </a:r>
            <a:endParaRPr sz="1800">
              <a:latin typeface="Roboto"/>
              <a:ea typeface="Roboto"/>
              <a:cs typeface="Roboto"/>
              <a:sym typeface="Robot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7" name="Shape 817"/>
        <p:cNvGrpSpPr/>
        <p:nvPr/>
      </p:nvGrpSpPr>
      <p:grpSpPr>
        <a:xfrm>
          <a:off x="0" y="0"/>
          <a:ext cx="0" cy="0"/>
          <a:chOff x="0" y="0"/>
          <a:chExt cx="0" cy="0"/>
        </a:xfrm>
      </p:grpSpPr>
      <p:sp>
        <p:nvSpPr>
          <p:cNvPr id="818" name="Google Shape;818;p7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819" name="Google Shape;819;p73"/>
          <p:cNvPicPr preferRelativeResize="0"/>
          <p:nvPr/>
        </p:nvPicPr>
        <p:blipFill>
          <a:blip r:embed="rId3">
            <a:alphaModFix/>
          </a:blip>
          <a:stretch>
            <a:fillRect/>
          </a:stretch>
        </p:blipFill>
        <p:spPr>
          <a:xfrm>
            <a:off x="935550" y="4184225"/>
            <a:ext cx="3713275" cy="552750"/>
          </a:xfrm>
          <a:prstGeom prst="rect">
            <a:avLst/>
          </a:prstGeom>
          <a:noFill/>
          <a:ln>
            <a:noFill/>
          </a:ln>
        </p:spPr>
      </p:pic>
      <p:cxnSp>
        <p:nvCxnSpPr>
          <p:cNvPr id="820" name="Google Shape;820;p73"/>
          <p:cNvCxnSpPr>
            <a:stCxn id="821" idx="2"/>
            <a:endCxn id="819" idx="0"/>
          </p:cNvCxnSpPr>
          <p:nvPr/>
        </p:nvCxnSpPr>
        <p:spPr>
          <a:xfrm flipH="1" rot="-5400000">
            <a:off x="2612487" y="4004525"/>
            <a:ext cx="358800" cy="600"/>
          </a:xfrm>
          <a:prstGeom prst="curvedConnector3">
            <a:avLst>
              <a:gd fmla="val 50000" name="adj1"/>
            </a:avLst>
          </a:prstGeom>
          <a:noFill/>
          <a:ln cap="flat" cmpd="sng" w="28575">
            <a:solidFill>
              <a:srgbClr val="FF0000"/>
            </a:solidFill>
            <a:prstDash val="solid"/>
            <a:round/>
            <a:headEnd len="med" w="med" type="none"/>
            <a:tailEnd len="med" w="med" type="stealth"/>
          </a:ln>
        </p:spPr>
      </p:cxnSp>
      <p:sp>
        <p:nvSpPr>
          <p:cNvPr id="822" name="Google Shape;822;p73"/>
          <p:cNvSpPr txBox="1"/>
          <p:nvPr/>
        </p:nvSpPr>
        <p:spPr>
          <a:xfrm>
            <a:off x="5771400" y="17367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0000FF"/>
                </a:solidFill>
                <a:latin typeface="Roboto"/>
                <a:ea typeface="Roboto"/>
                <a:cs typeface="Roboto"/>
                <a:sym typeface="Roboto"/>
              </a:rPr>
              <a:t>9</a:t>
            </a:r>
            <a:r>
              <a:rPr lang="es" sz="1800">
                <a:solidFill>
                  <a:srgbClr val="0000FF"/>
                </a:solidFill>
                <a:latin typeface="Roboto"/>
                <a:ea typeface="Roboto"/>
                <a:cs typeface="Roboto"/>
                <a:sym typeface="Roboto"/>
              </a:rPr>
              <a:t>.</a:t>
            </a:r>
            <a:r>
              <a:rPr lang="es" sz="1800">
                <a:latin typeface="Roboto"/>
                <a:ea typeface="Roboto"/>
                <a:cs typeface="Roboto"/>
                <a:sym typeface="Roboto"/>
              </a:rPr>
              <a:t>  Creamos una historia de usuario con los datos correspondientes para cada uno de los Epic´s </a:t>
            </a:r>
            <a:r>
              <a:rPr lang="es" sz="1800">
                <a:latin typeface="Roboto"/>
                <a:ea typeface="Roboto"/>
                <a:cs typeface="Roboto"/>
                <a:sym typeface="Roboto"/>
              </a:rPr>
              <a:t>que</a:t>
            </a:r>
            <a:r>
              <a:rPr lang="es" sz="1800">
                <a:latin typeface="Roboto"/>
                <a:ea typeface="Roboto"/>
                <a:cs typeface="Roboto"/>
                <a:sym typeface="Roboto"/>
              </a:rPr>
              <a:t> se </a:t>
            </a:r>
            <a:r>
              <a:rPr lang="es" sz="1800">
                <a:latin typeface="Roboto"/>
                <a:ea typeface="Roboto"/>
                <a:cs typeface="Roboto"/>
                <a:sym typeface="Roboto"/>
              </a:rPr>
              <a:t>realizó</a:t>
            </a:r>
            <a:r>
              <a:rPr lang="es" sz="1800">
                <a:latin typeface="Roboto"/>
                <a:ea typeface="Roboto"/>
                <a:cs typeface="Roboto"/>
                <a:sym typeface="Roboto"/>
              </a:rPr>
              <a:t>.</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rPr lang="es" sz="1800">
                <a:solidFill>
                  <a:srgbClr val="0000FF"/>
                </a:solidFill>
                <a:latin typeface="Roboto"/>
                <a:ea typeface="Roboto"/>
                <a:cs typeface="Roboto"/>
                <a:sym typeface="Roboto"/>
              </a:rPr>
              <a:t>PSDT:</a:t>
            </a:r>
            <a:r>
              <a:rPr lang="es" sz="1800">
                <a:latin typeface="Roboto"/>
                <a:ea typeface="Roboto"/>
                <a:cs typeface="Roboto"/>
                <a:sym typeface="Roboto"/>
              </a:rPr>
              <a:t> </a:t>
            </a:r>
            <a:r>
              <a:rPr lang="es" sz="1800">
                <a:latin typeface="Roboto"/>
                <a:ea typeface="Roboto"/>
                <a:cs typeface="Roboto"/>
                <a:sym typeface="Roboto"/>
              </a:rPr>
              <a:t>Recordar</a:t>
            </a:r>
            <a:r>
              <a:rPr lang="es" sz="1800">
                <a:latin typeface="Roboto"/>
                <a:ea typeface="Roboto"/>
                <a:cs typeface="Roboto"/>
                <a:sym typeface="Roboto"/>
              </a:rPr>
              <a:t> colocar el epic correspondiente a la historia. </a:t>
            </a:r>
            <a:endParaRPr sz="1800">
              <a:latin typeface="Roboto"/>
              <a:ea typeface="Roboto"/>
              <a:cs typeface="Roboto"/>
              <a:sym typeface="Roboto"/>
            </a:endParaRPr>
          </a:p>
        </p:txBody>
      </p:sp>
      <p:pic>
        <p:nvPicPr>
          <p:cNvPr id="823" name="Google Shape;823;p73"/>
          <p:cNvPicPr preferRelativeResize="0"/>
          <p:nvPr/>
        </p:nvPicPr>
        <p:blipFill>
          <a:blip r:embed="rId4">
            <a:alphaModFix/>
          </a:blip>
          <a:stretch>
            <a:fillRect/>
          </a:stretch>
        </p:blipFill>
        <p:spPr>
          <a:xfrm>
            <a:off x="152400" y="152400"/>
            <a:ext cx="5411769" cy="36730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7" name="Shape 827"/>
        <p:cNvGrpSpPr/>
        <p:nvPr/>
      </p:nvGrpSpPr>
      <p:grpSpPr>
        <a:xfrm>
          <a:off x="0" y="0"/>
          <a:ext cx="0" cy="0"/>
          <a:chOff x="0" y="0"/>
          <a:chExt cx="0" cy="0"/>
        </a:xfrm>
      </p:grpSpPr>
      <p:sp>
        <p:nvSpPr>
          <p:cNvPr id="828" name="Google Shape;828;p7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829" name="Google Shape;829;p74"/>
          <p:cNvPicPr preferRelativeResize="0"/>
          <p:nvPr/>
        </p:nvPicPr>
        <p:blipFill>
          <a:blip r:embed="rId3">
            <a:alphaModFix/>
          </a:blip>
          <a:stretch>
            <a:fillRect/>
          </a:stretch>
        </p:blipFill>
        <p:spPr>
          <a:xfrm>
            <a:off x="660313" y="0"/>
            <a:ext cx="7823374" cy="3943050"/>
          </a:xfrm>
          <a:prstGeom prst="rect">
            <a:avLst/>
          </a:prstGeom>
          <a:noFill/>
          <a:ln>
            <a:noFill/>
          </a:ln>
        </p:spPr>
      </p:pic>
      <p:sp>
        <p:nvSpPr>
          <p:cNvPr id="830" name="Google Shape;830;p74"/>
          <p:cNvSpPr txBox="1"/>
          <p:nvPr/>
        </p:nvSpPr>
        <p:spPr>
          <a:xfrm>
            <a:off x="0" y="4095800"/>
            <a:ext cx="9144000" cy="109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0000FF"/>
                </a:solidFill>
                <a:latin typeface="Roboto"/>
                <a:ea typeface="Roboto"/>
                <a:cs typeface="Roboto"/>
                <a:sym typeface="Roboto"/>
              </a:rPr>
              <a:t>10</a:t>
            </a:r>
            <a:r>
              <a:rPr lang="es" sz="1800">
                <a:solidFill>
                  <a:srgbClr val="0000FF"/>
                </a:solidFill>
                <a:latin typeface="Roboto"/>
                <a:ea typeface="Roboto"/>
                <a:cs typeface="Roboto"/>
                <a:sym typeface="Roboto"/>
              </a:rPr>
              <a:t>.</a:t>
            </a:r>
            <a:r>
              <a:rPr lang="es" sz="1800">
                <a:latin typeface="Roboto"/>
                <a:ea typeface="Roboto"/>
                <a:cs typeface="Roboto"/>
                <a:sym typeface="Roboto"/>
              </a:rPr>
              <a:t>  Nos movemos al 2 panel y hacemos Click en backlog.</a:t>
            </a:r>
            <a:endParaRPr sz="1800">
              <a:latin typeface="Roboto"/>
              <a:ea typeface="Roboto"/>
              <a:cs typeface="Roboto"/>
              <a:sym typeface="Roboto"/>
            </a:endParaRPr>
          </a:p>
          <a:p>
            <a:pPr indent="0" lvl="0" marL="0" rtl="0" algn="l">
              <a:spcBef>
                <a:spcPts val="0"/>
              </a:spcBef>
              <a:spcAft>
                <a:spcPts val="0"/>
              </a:spcAft>
              <a:buNone/>
            </a:pPr>
            <a:r>
              <a:rPr lang="es" sz="1800">
                <a:solidFill>
                  <a:srgbClr val="0000FF"/>
                </a:solidFill>
                <a:latin typeface="Roboto"/>
                <a:ea typeface="Roboto"/>
                <a:cs typeface="Roboto"/>
                <a:sym typeface="Roboto"/>
              </a:rPr>
              <a:t>11</a:t>
            </a:r>
            <a:r>
              <a:rPr lang="es" sz="1800">
                <a:solidFill>
                  <a:srgbClr val="0000FF"/>
                </a:solidFill>
                <a:latin typeface="Roboto"/>
                <a:ea typeface="Roboto"/>
                <a:cs typeface="Roboto"/>
                <a:sym typeface="Roboto"/>
              </a:rPr>
              <a:t>.</a:t>
            </a:r>
            <a:r>
              <a:rPr lang="es" sz="1800">
                <a:latin typeface="Roboto"/>
                <a:ea typeface="Roboto"/>
                <a:cs typeface="Roboto"/>
                <a:sym typeface="Roboto"/>
              </a:rPr>
              <a:t>  Veremos las historias de usuario creadas anteriormente. Haga click en cada una modifique el atributo de </a:t>
            </a:r>
            <a:r>
              <a:rPr lang="es" sz="1800">
                <a:latin typeface="Roboto"/>
                <a:ea typeface="Roboto"/>
                <a:cs typeface="Roboto"/>
                <a:sym typeface="Roboto"/>
              </a:rPr>
              <a:t>estimación</a:t>
            </a:r>
            <a:r>
              <a:rPr lang="es" sz="1800">
                <a:latin typeface="Roboto"/>
                <a:ea typeface="Roboto"/>
                <a:cs typeface="Roboto"/>
                <a:sym typeface="Roboto"/>
              </a:rPr>
              <a:t> de puntos de usuario.</a:t>
            </a:r>
            <a:endParaRPr/>
          </a:p>
        </p:txBody>
      </p:sp>
      <p:sp>
        <p:nvSpPr>
          <p:cNvPr id="831" name="Google Shape;831;p74"/>
          <p:cNvSpPr/>
          <p:nvPr/>
        </p:nvSpPr>
        <p:spPr>
          <a:xfrm>
            <a:off x="5317175" y="1650875"/>
            <a:ext cx="2605200" cy="748200"/>
          </a:xfrm>
          <a:prstGeom prst="flowChartConnector">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5" name="Shape 835"/>
        <p:cNvGrpSpPr/>
        <p:nvPr/>
      </p:nvGrpSpPr>
      <p:grpSpPr>
        <a:xfrm>
          <a:off x="0" y="0"/>
          <a:ext cx="0" cy="0"/>
          <a:chOff x="0" y="0"/>
          <a:chExt cx="0" cy="0"/>
        </a:xfrm>
      </p:grpSpPr>
      <p:sp>
        <p:nvSpPr>
          <p:cNvPr id="836" name="Google Shape;836;p7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837" name="Google Shape;837;p75"/>
          <p:cNvPicPr preferRelativeResize="0"/>
          <p:nvPr/>
        </p:nvPicPr>
        <p:blipFill>
          <a:blip r:embed="rId3">
            <a:alphaModFix/>
          </a:blip>
          <a:stretch>
            <a:fillRect/>
          </a:stretch>
        </p:blipFill>
        <p:spPr>
          <a:xfrm>
            <a:off x="639300" y="146950"/>
            <a:ext cx="8025699" cy="3899125"/>
          </a:xfrm>
          <a:prstGeom prst="rect">
            <a:avLst/>
          </a:prstGeom>
          <a:noFill/>
          <a:ln>
            <a:noFill/>
          </a:ln>
        </p:spPr>
      </p:pic>
      <p:sp>
        <p:nvSpPr>
          <p:cNvPr id="838" name="Google Shape;838;p75"/>
          <p:cNvSpPr txBox="1"/>
          <p:nvPr/>
        </p:nvSpPr>
        <p:spPr>
          <a:xfrm>
            <a:off x="0" y="4120500"/>
            <a:ext cx="9144000" cy="102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0000FF"/>
                </a:solidFill>
                <a:latin typeface="Roboto"/>
                <a:ea typeface="Roboto"/>
                <a:cs typeface="Roboto"/>
                <a:sym typeface="Roboto"/>
              </a:rPr>
              <a:t>12.</a:t>
            </a:r>
            <a:r>
              <a:rPr lang="es" sz="1800">
                <a:latin typeface="Roboto"/>
                <a:ea typeface="Roboto"/>
                <a:cs typeface="Roboto"/>
                <a:sym typeface="Roboto"/>
              </a:rPr>
              <a:t>  Hacemos Click en Crear sprint.</a:t>
            </a:r>
            <a:endParaRPr sz="1800">
              <a:latin typeface="Roboto"/>
              <a:ea typeface="Roboto"/>
              <a:cs typeface="Roboto"/>
              <a:sym typeface="Roboto"/>
            </a:endParaRPr>
          </a:p>
          <a:p>
            <a:pPr indent="0" lvl="0" marL="0" rtl="0" algn="l">
              <a:spcBef>
                <a:spcPts val="0"/>
              </a:spcBef>
              <a:spcAft>
                <a:spcPts val="0"/>
              </a:spcAft>
              <a:buNone/>
            </a:pPr>
            <a:r>
              <a:rPr lang="es" sz="1800">
                <a:solidFill>
                  <a:srgbClr val="0000FF"/>
                </a:solidFill>
                <a:latin typeface="Roboto"/>
                <a:ea typeface="Roboto"/>
                <a:cs typeface="Roboto"/>
                <a:sym typeface="Roboto"/>
              </a:rPr>
              <a:t>13.</a:t>
            </a:r>
            <a:r>
              <a:rPr lang="es" sz="1800">
                <a:latin typeface="Roboto"/>
                <a:ea typeface="Roboto"/>
                <a:cs typeface="Roboto"/>
                <a:sym typeface="Roboto"/>
              </a:rPr>
              <a:t>  Movemos todas las historias de usuario </a:t>
            </a:r>
            <a:r>
              <a:rPr lang="es" sz="1800">
                <a:latin typeface="Roboto"/>
                <a:ea typeface="Roboto"/>
                <a:cs typeface="Roboto"/>
                <a:sym typeface="Roboto"/>
              </a:rPr>
              <a:t>involucradas</a:t>
            </a:r>
            <a:r>
              <a:rPr lang="es" sz="1800">
                <a:latin typeface="Roboto"/>
                <a:ea typeface="Roboto"/>
                <a:cs typeface="Roboto"/>
                <a:sym typeface="Roboto"/>
              </a:rPr>
              <a:t> al sprint y damos en el </a:t>
            </a:r>
            <a:r>
              <a:rPr lang="es" sz="1800">
                <a:latin typeface="Roboto"/>
                <a:ea typeface="Roboto"/>
                <a:cs typeface="Roboto"/>
                <a:sym typeface="Roboto"/>
              </a:rPr>
              <a:t>botón</a:t>
            </a:r>
            <a:r>
              <a:rPr lang="es" sz="1800">
                <a:latin typeface="Roboto"/>
                <a:ea typeface="Roboto"/>
                <a:cs typeface="Roboto"/>
                <a:sym typeface="Roboto"/>
              </a:rPr>
              <a:t> Iniciar sprint.</a:t>
            </a:r>
            <a:endParaRPr/>
          </a:p>
        </p:txBody>
      </p:sp>
      <p:sp>
        <p:nvSpPr>
          <p:cNvPr id="839" name="Google Shape;839;p75"/>
          <p:cNvSpPr/>
          <p:nvPr/>
        </p:nvSpPr>
        <p:spPr>
          <a:xfrm>
            <a:off x="7588350" y="2927225"/>
            <a:ext cx="1215600" cy="393600"/>
          </a:xfrm>
          <a:prstGeom prst="flowChartConnector">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75"/>
          <p:cNvSpPr/>
          <p:nvPr/>
        </p:nvSpPr>
        <p:spPr>
          <a:xfrm>
            <a:off x="7139450" y="975825"/>
            <a:ext cx="1311600" cy="481800"/>
          </a:xfrm>
          <a:prstGeom prst="flowChartConnector">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4" name="Shape 844"/>
        <p:cNvGrpSpPr/>
        <p:nvPr/>
      </p:nvGrpSpPr>
      <p:grpSpPr>
        <a:xfrm>
          <a:off x="0" y="0"/>
          <a:ext cx="0" cy="0"/>
          <a:chOff x="0" y="0"/>
          <a:chExt cx="0" cy="0"/>
        </a:xfrm>
      </p:grpSpPr>
      <p:sp>
        <p:nvSpPr>
          <p:cNvPr id="845" name="Google Shape;845;p7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846" name="Google Shape;846;p76"/>
          <p:cNvPicPr preferRelativeResize="0"/>
          <p:nvPr/>
        </p:nvPicPr>
        <p:blipFill>
          <a:blip r:embed="rId3">
            <a:alphaModFix/>
          </a:blip>
          <a:stretch>
            <a:fillRect/>
          </a:stretch>
        </p:blipFill>
        <p:spPr>
          <a:xfrm>
            <a:off x="160325" y="1790200"/>
            <a:ext cx="3700850" cy="3246425"/>
          </a:xfrm>
          <a:prstGeom prst="rect">
            <a:avLst/>
          </a:prstGeom>
          <a:noFill/>
          <a:ln>
            <a:noFill/>
          </a:ln>
        </p:spPr>
      </p:pic>
      <p:pic>
        <p:nvPicPr>
          <p:cNvPr id="847" name="Google Shape;847;p76"/>
          <p:cNvPicPr preferRelativeResize="0"/>
          <p:nvPr/>
        </p:nvPicPr>
        <p:blipFill>
          <a:blip r:embed="rId4">
            <a:alphaModFix/>
          </a:blip>
          <a:stretch>
            <a:fillRect/>
          </a:stretch>
        </p:blipFill>
        <p:spPr>
          <a:xfrm>
            <a:off x="2149275" y="58850"/>
            <a:ext cx="6994725" cy="3013900"/>
          </a:xfrm>
          <a:prstGeom prst="rect">
            <a:avLst/>
          </a:prstGeom>
          <a:noFill/>
          <a:ln>
            <a:noFill/>
          </a:ln>
        </p:spPr>
      </p:pic>
      <p:cxnSp>
        <p:nvCxnSpPr>
          <p:cNvPr id="848" name="Google Shape;848;p76"/>
          <p:cNvCxnSpPr/>
          <p:nvPr/>
        </p:nvCxnSpPr>
        <p:spPr>
          <a:xfrm flipH="1" rot="10800000">
            <a:off x="814950" y="681275"/>
            <a:ext cx="1309200" cy="1149000"/>
          </a:xfrm>
          <a:prstGeom prst="curvedConnector3">
            <a:avLst>
              <a:gd fmla="val 22449" name="adj1"/>
            </a:avLst>
          </a:prstGeom>
          <a:noFill/>
          <a:ln cap="flat" cmpd="sng" w="28575">
            <a:solidFill>
              <a:srgbClr val="FF0000"/>
            </a:solidFill>
            <a:prstDash val="solid"/>
            <a:round/>
            <a:headEnd len="med" w="med" type="none"/>
            <a:tailEnd len="med" w="med" type="stealth"/>
          </a:ln>
        </p:spPr>
      </p:cxnSp>
      <p:sp>
        <p:nvSpPr>
          <p:cNvPr id="849" name="Google Shape;849;p76"/>
          <p:cNvSpPr txBox="1"/>
          <p:nvPr/>
        </p:nvSpPr>
        <p:spPr>
          <a:xfrm>
            <a:off x="3861175" y="2639602"/>
            <a:ext cx="5096400" cy="23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0000FF"/>
                </a:solidFill>
                <a:latin typeface="Roboto"/>
                <a:ea typeface="Roboto"/>
                <a:cs typeface="Roboto"/>
                <a:sym typeface="Roboto"/>
              </a:rPr>
              <a:t>14.</a:t>
            </a:r>
            <a:r>
              <a:rPr lang="es" sz="1800">
                <a:latin typeface="Roboto"/>
                <a:ea typeface="Roboto"/>
                <a:cs typeface="Roboto"/>
                <a:sym typeface="Roboto"/>
              </a:rPr>
              <a:t>  Completamos los datos del sprint</a:t>
            </a:r>
            <a:endParaRPr sz="1800">
              <a:latin typeface="Roboto"/>
              <a:ea typeface="Roboto"/>
              <a:cs typeface="Roboto"/>
              <a:sym typeface="Roboto"/>
            </a:endParaRPr>
          </a:p>
          <a:p>
            <a:pPr indent="0" lvl="0" marL="0" rtl="0" algn="l">
              <a:spcBef>
                <a:spcPts val="0"/>
              </a:spcBef>
              <a:spcAft>
                <a:spcPts val="0"/>
              </a:spcAft>
              <a:buNone/>
            </a:pPr>
            <a:r>
              <a:rPr lang="es" sz="1800">
                <a:solidFill>
                  <a:srgbClr val="0000FF"/>
                </a:solidFill>
                <a:latin typeface="Roboto"/>
                <a:ea typeface="Roboto"/>
                <a:cs typeface="Roboto"/>
                <a:sym typeface="Roboto"/>
              </a:rPr>
              <a:t>15.</a:t>
            </a:r>
            <a:r>
              <a:rPr lang="es" sz="1800">
                <a:latin typeface="Roboto"/>
                <a:ea typeface="Roboto"/>
                <a:cs typeface="Roboto"/>
                <a:sym typeface="Roboto"/>
              </a:rPr>
              <a:t>  Nos </a:t>
            </a:r>
            <a:r>
              <a:rPr lang="es" sz="1800">
                <a:latin typeface="Roboto"/>
                <a:ea typeface="Roboto"/>
                <a:cs typeface="Roboto"/>
                <a:sym typeface="Roboto"/>
              </a:rPr>
              <a:t>llevará</a:t>
            </a:r>
            <a:r>
              <a:rPr lang="es" sz="1800">
                <a:latin typeface="Roboto"/>
                <a:ea typeface="Roboto"/>
                <a:cs typeface="Roboto"/>
                <a:sym typeface="Roboto"/>
              </a:rPr>
              <a:t> a Sprints active donde nos </a:t>
            </a:r>
            <a:r>
              <a:rPr lang="es" sz="1800">
                <a:latin typeface="Roboto"/>
                <a:ea typeface="Roboto"/>
                <a:cs typeface="Roboto"/>
                <a:sym typeface="Roboto"/>
              </a:rPr>
              <a:t>mostrará</a:t>
            </a:r>
            <a:r>
              <a:rPr lang="es" sz="1800">
                <a:latin typeface="Roboto"/>
                <a:ea typeface="Roboto"/>
                <a:cs typeface="Roboto"/>
                <a:sym typeface="Roboto"/>
              </a:rPr>
              <a:t> el tablero </a:t>
            </a:r>
            <a:r>
              <a:rPr lang="es" sz="1800">
                <a:latin typeface="Roboto"/>
                <a:ea typeface="Roboto"/>
                <a:cs typeface="Roboto"/>
                <a:sym typeface="Roboto"/>
              </a:rPr>
              <a:t>que</a:t>
            </a:r>
            <a:r>
              <a:rPr lang="es" sz="1800">
                <a:latin typeface="Roboto"/>
                <a:ea typeface="Roboto"/>
                <a:cs typeface="Roboto"/>
                <a:sym typeface="Roboto"/>
              </a:rPr>
              <a:t> divide las historias en los diferentes estados.</a:t>
            </a:r>
            <a:endParaRPr sz="1800">
              <a:latin typeface="Roboto"/>
              <a:ea typeface="Roboto"/>
              <a:cs typeface="Roboto"/>
              <a:sym typeface="Roboto"/>
            </a:endParaRPr>
          </a:p>
          <a:p>
            <a:pPr indent="0" lvl="0" marL="0" rtl="0" algn="l">
              <a:spcBef>
                <a:spcPts val="0"/>
              </a:spcBef>
              <a:spcAft>
                <a:spcPts val="0"/>
              </a:spcAft>
              <a:buNone/>
            </a:pPr>
            <a:r>
              <a:rPr lang="es" sz="1800">
                <a:solidFill>
                  <a:srgbClr val="0000FF"/>
                </a:solidFill>
                <a:latin typeface="Roboto"/>
                <a:ea typeface="Roboto"/>
                <a:cs typeface="Roboto"/>
                <a:sym typeface="Roboto"/>
              </a:rPr>
              <a:t>16. </a:t>
            </a:r>
            <a:r>
              <a:rPr lang="es" sz="1800">
                <a:latin typeface="Roboto"/>
                <a:ea typeface="Roboto"/>
                <a:cs typeface="Roboto"/>
                <a:sym typeface="Roboto"/>
              </a:rPr>
              <a:t> Terminar el sprint una vez realizado.</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just">
              <a:spcBef>
                <a:spcPts val="0"/>
              </a:spcBef>
              <a:spcAft>
                <a:spcPts val="0"/>
              </a:spcAft>
              <a:buNone/>
            </a:pPr>
            <a:r>
              <a:rPr lang="es">
                <a:solidFill>
                  <a:srgbClr val="0000FF"/>
                </a:solidFill>
                <a:latin typeface="Roboto"/>
                <a:ea typeface="Roboto"/>
                <a:cs typeface="Roboto"/>
                <a:sym typeface="Roboto"/>
              </a:rPr>
              <a:t>PSDT: </a:t>
            </a:r>
            <a:r>
              <a:rPr lang="es">
                <a:latin typeface="Roboto"/>
                <a:ea typeface="Roboto"/>
                <a:cs typeface="Roboto"/>
                <a:sym typeface="Roboto"/>
              </a:rPr>
              <a:t>Los estados por los </a:t>
            </a:r>
            <a:r>
              <a:rPr lang="es">
                <a:latin typeface="Roboto"/>
                <a:ea typeface="Roboto"/>
                <a:cs typeface="Roboto"/>
                <a:sym typeface="Roboto"/>
              </a:rPr>
              <a:t>que</a:t>
            </a:r>
            <a:r>
              <a:rPr lang="es">
                <a:latin typeface="Roboto"/>
                <a:ea typeface="Roboto"/>
                <a:cs typeface="Roboto"/>
                <a:sym typeface="Roboto"/>
              </a:rPr>
              <a:t> pasa una historia se pueden modificar  a </a:t>
            </a:r>
            <a:r>
              <a:rPr lang="es">
                <a:latin typeface="Roboto"/>
                <a:ea typeface="Roboto"/>
                <a:cs typeface="Roboto"/>
                <a:sym typeface="Roboto"/>
              </a:rPr>
              <a:t>través</a:t>
            </a:r>
            <a:r>
              <a:rPr lang="es">
                <a:latin typeface="Roboto"/>
                <a:ea typeface="Roboto"/>
                <a:cs typeface="Roboto"/>
                <a:sym typeface="Roboto"/>
              </a:rPr>
              <a:t> de la </a:t>
            </a:r>
            <a:r>
              <a:rPr lang="es">
                <a:latin typeface="Roboto"/>
                <a:ea typeface="Roboto"/>
                <a:cs typeface="Roboto"/>
                <a:sym typeface="Roboto"/>
              </a:rPr>
              <a:t>modificación</a:t>
            </a:r>
            <a:r>
              <a:rPr lang="es">
                <a:latin typeface="Roboto"/>
                <a:ea typeface="Roboto"/>
                <a:cs typeface="Roboto"/>
                <a:sym typeface="Roboto"/>
              </a:rPr>
              <a:t> del workflow del proyecto.</a:t>
            </a:r>
            <a:endParaRPr>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3" name="Shape 853"/>
        <p:cNvGrpSpPr/>
        <p:nvPr/>
      </p:nvGrpSpPr>
      <p:grpSpPr>
        <a:xfrm>
          <a:off x="0" y="0"/>
          <a:ext cx="0" cy="0"/>
          <a:chOff x="0" y="0"/>
          <a:chExt cx="0" cy="0"/>
        </a:xfrm>
      </p:grpSpPr>
      <p:sp>
        <p:nvSpPr>
          <p:cNvPr id="854" name="Google Shape;854;p7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855" name="Google Shape;855;p77"/>
          <p:cNvPicPr preferRelativeResize="0"/>
          <p:nvPr/>
        </p:nvPicPr>
        <p:blipFill>
          <a:blip r:embed="rId3">
            <a:alphaModFix/>
          </a:blip>
          <a:stretch>
            <a:fillRect/>
          </a:stretch>
        </p:blipFill>
        <p:spPr>
          <a:xfrm>
            <a:off x="152400" y="742500"/>
            <a:ext cx="2209575" cy="4248600"/>
          </a:xfrm>
          <a:prstGeom prst="rect">
            <a:avLst/>
          </a:prstGeom>
          <a:noFill/>
          <a:ln>
            <a:noFill/>
          </a:ln>
        </p:spPr>
      </p:pic>
      <p:pic>
        <p:nvPicPr>
          <p:cNvPr id="856" name="Google Shape;856;p77"/>
          <p:cNvPicPr preferRelativeResize="0"/>
          <p:nvPr/>
        </p:nvPicPr>
        <p:blipFill>
          <a:blip r:embed="rId4">
            <a:alphaModFix/>
          </a:blip>
          <a:stretch>
            <a:fillRect/>
          </a:stretch>
        </p:blipFill>
        <p:spPr>
          <a:xfrm>
            <a:off x="2658805" y="742500"/>
            <a:ext cx="6477220" cy="3343631"/>
          </a:xfrm>
          <a:prstGeom prst="rect">
            <a:avLst/>
          </a:prstGeom>
          <a:noFill/>
          <a:ln>
            <a:noFill/>
          </a:ln>
        </p:spPr>
      </p:pic>
      <p:cxnSp>
        <p:nvCxnSpPr>
          <p:cNvPr id="857" name="Google Shape;857;p77"/>
          <p:cNvCxnSpPr>
            <a:stCxn id="858" idx="6"/>
          </p:cNvCxnSpPr>
          <p:nvPr/>
        </p:nvCxnSpPr>
        <p:spPr>
          <a:xfrm flipH="1" rot="10800000">
            <a:off x="2185688" y="3820900"/>
            <a:ext cx="566400" cy="1051800"/>
          </a:xfrm>
          <a:prstGeom prst="curvedConnector2">
            <a:avLst/>
          </a:prstGeom>
          <a:noFill/>
          <a:ln cap="flat" cmpd="sng" w="28575">
            <a:solidFill>
              <a:srgbClr val="FF0000"/>
            </a:solidFill>
            <a:prstDash val="solid"/>
            <a:round/>
            <a:headEnd len="med" w="med" type="none"/>
            <a:tailEnd len="med" w="med" type="stealth"/>
          </a:ln>
        </p:spPr>
      </p:cxnSp>
      <p:sp>
        <p:nvSpPr>
          <p:cNvPr id="858" name="Google Shape;858;p77"/>
          <p:cNvSpPr/>
          <p:nvPr/>
        </p:nvSpPr>
        <p:spPr>
          <a:xfrm>
            <a:off x="328688" y="4675900"/>
            <a:ext cx="1857000" cy="393600"/>
          </a:xfrm>
          <a:prstGeom prst="flowChartConnector">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77"/>
          <p:cNvSpPr txBox="1"/>
          <p:nvPr/>
        </p:nvSpPr>
        <p:spPr>
          <a:xfrm>
            <a:off x="4208325" y="3057400"/>
            <a:ext cx="4622400" cy="13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0000FF"/>
                </a:solidFill>
                <a:latin typeface="Roboto"/>
                <a:ea typeface="Roboto"/>
                <a:cs typeface="Roboto"/>
                <a:sym typeface="Roboto"/>
              </a:rPr>
              <a:t>1</a:t>
            </a:r>
            <a:r>
              <a:rPr lang="es" sz="1800">
                <a:solidFill>
                  <a:srgbClr val="0000FF"/>
                </a:solidFill>
                <a:latin typeface="Roboto"/>
                <a:ea typeface="Roboto"/>
                <a:cs typeface="Roboto"/>
                <a:sym typeface="Roboto"/>
              </a:rPr>
              <a:t>.</a:t>
            </a:r>
            <a:r>
              <a:rPr lang="es" sz="1800">
                <a:latin typeface="Roboto"/>
                <a:ea typeface="Roboto"/>
                <a:cs typeface="Roboto"/>
                <a:sym typeface="Roboto"/>
              </a:rPr>
              <a:t>  Hacemos Click en Configuración del proyecto.</a:t>
            </a:r>
            <a:endParaRPr sz="1800">
              <a:latin typeface="Roboto"/>
              <a:ea typeface="Roboto"/>
              <a:cs typeface="Roboto"/>
              <a:sym typeface="Roboto"/>
            </a:endParaRPr>
          </a:p>
          <a:p>
            <a:pPr indent="0" lvl="0" marL="0" rtl="0" algn="l">
              <a:spcBef>
                <a:spcPts val="0"/>
              </a:spcBef>
              <a:spcAft>
                <a:spcPts val="0"/>
              </a:spcAft>
              <a:buNone/>
            </a:pPr>
            <a:r>
              <a:rPr lang="es" sz="1800">
                <a:solidFill>
                  <a:srgbClr val="0000FF"/>
                </a:solidFill>
                <a:latin typeface="Roboto"/>
                <a:ea typeface="Roboto"/>
                <a:cs typeface="Roboto"/>
                <a:sym typeface="Roboto"/>
              </a:rPr>
              <a:t>2</a:t>
            </a:r>
            <a:r>
              <a:rPr lang="es" sz="1800">
                <a:solidFill>
                  <a:srgbClr val="0000FF"/>
                </a:solidFill>
                <a:latin typeface="Roboto"/>
                <a:ea typeface="Roboto"/>
                <a:cs typeface="Roboto"/>
                <a:sym typeface="Roboto"/>
              </a:rPr>
              <a:t>.</a:t>
            </a:r>
            <a:r>
              <a:rPr lang="es" sz="1800">
                <a:latin typeface="Roboto"/>
                <a:ea typeface="Roboto"/>
                <a:cs typeface="Roboto"/>
                <a:sym typeface="Roboto"/>
              </a:rPr>
              <a:t>  Hacemos Click en flujo de trabajo.</a:t>
            </a:r>
            <a:endParaRPr sz="1800">
              <a:latin typeface="Roboto"/>
              <a:ea typeface="Roboto"/>
              <a:cs typeface="Roboto"/>
              <a:sym typeface="Roboto"/>
            </a:endParaRPr>
          </a:p>
          <a:p>
            <a:pPr indent="0" lvl="0" marL="0" rtl="0" algn="l">
              <a:spcBef>
                <a:spcPts val="0"/>
              </a:spcBef>
              <a:spcAft>
                <a:spcPts val="0"/>
              </a:spcAft>
              <a:buNone/>
            </a:pPr>
            <a:r>
              <a:rPr lang="es" sz="1800">
                <a:solidFill>
                  <a:srgbClr val="0000FF"/>
                </a:solidFill>
                <a:latin typeface="Roboto"/>
                <a:ea typeface="Roboto"/>
                <a:cs typeface="Roboto"/>
                <a:sym typeface="Roboto"/>
              </a:rPr>
              <a:t>3.</a:t>
            </a:r>
            <a:r>
              <a:rPr lang="es" sz="1800">
                <a:latin typeface="Roboto"/>
                <a:ea typeface="Roboto"/>
                <a:cs typeface="Roboto"/>
                <a:sym typeface="Roboto"/>
              </a:rPr>
              <a:t>  </a:t>
            </a:r>
            <a:r>
              <a:rPr lang="es" sz="1800">
                <a:latin typeface="Roboto"/>
                <a:ea typeface="Roboto"/>
                <a:cs typeface="Roboto"/>
                <a:sym typeface="Roboto"/>
              </a:rPr>
              <a:t>Damos</a:t>
            </a:r>
            <a:r>
              <a:rPr lang="es" sz="1800">
                <a:latin typeface="Roboto"/>
                <a:ea typeface="Roboto"/>
                <a:cs typeface="Roboto"/>
                <a:sym typeface="Roboto"/>
              </a:rPr>
              <a:t> Click en el </a:t>
            </a:r>
            <a:r>
              <a:rPr lang="es" sz="1800">
                <a:latin typeface="Roboto"/>
                <a:ea typeface="Roboto"/>
                <a:cs typeface="Roboto"/>
                <a:sym typeface="Roboto"/>
              </a:rPr>
              <a:t>lápiz</a:t>
            </a:r>
            <a:r>
              <a:rPr lang="es" sz="1800">
                <a:latin typeface="Roboto"/>
                <a:ea typeface="Roboto"/>
                <a:cs typeface="Roboto"/>
                <a:sym typeface="Roboto"/>
              </a:rPr>
              <a:t> de editar del flujo</a:t>
            </a:r>
            <a:endParaRPr sz="1800">
              <a:latin typeface="Roboto"/>
              <a:ea typeface="Roboto"/>
              <a:cs typeface="Roboto"/>
              <a:sym typeface="Roboto"/>
            </a:endParaRPr>
          </a:p>
        </p:txBody>
      </p:sp>
      <p:sp>
        <p:nvSpPr>
          <p:cNvPr id="860" name="Google Shape;860;p77"/>
          <p:cNvSpPr/>
          <p:nvPr/>
        </p:nvSpPr>
        <p:spPr>
          <a:xfrm>
            <a:off x="8639140" y="1862450"/>
            <a:ext cx="360600" cy="393600"/>
          </a:xfrm>
          <a:prstGeom prst="flowChartConnector">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1" name="Google Shape;861;p77"/>
          <p:cNvCxnSpPr/>
          <p:nvPr/>
        </p:nvCxnSpPr>
        <p:spPr>
          <a:xfrm flipH="1">
            <a:off x="3687340" y="2059250"/>
            <a:ext cx="4951800" cy="1782600"/>
          </a:xfrm>
          <a:prstGeom prst="curvedConnector3">
            <a:avLst>
              <a:gd fmla="val 91907" name="adj1"/>
            </a:avLst>
          </a:prstGeom>
          <a:noFill/>
          <a:ln cap="flat" cmpd="sng" w="28575">
            <a:solidFill>
              <a:srgbClr val="FF0000"/>
            </a:solidFill>
            <a:prstDash val="solid"/>
            <a:round/>
            <a:headEnd len="med" w="med" type="stealth"/>
            <a:tailEnd len="med" w="med" type="none"/>
          </a:ln>
        </p:spPr>
      </p:cxnSp>
      <p:sp>
        <p:nvSpPr>
          <p:cNvPr id="862" name="Google Shape;862;p77"/>
          <p:cNvSpPr txBox="1"/>
          <p:nvPr/>
        </p:nvSpPr>
        <p:spPr>
          <a:xfrm>
            <a:off x="152400" y="152400"/>
            <a:ext cx="8847300" cy="59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2400">
                <a:solidFill>
                  <a:srgbClr val="0000FF"/>
                </a:solidFill>
                <a:latin typeface="Roboto"/>
                <a:ea typeface="Roboto"/>
                <a:cs typeface="Roboto"/>
                <a:sym typeface="Roboto"/>
              </a:rPr>
              <a:t>Modificación</a:t>
            </a:r>
            <a:r>
              <a:rPr b="1" lang="es" sz="2400">
                <a:solidFill>
                  <a:srgbClr val="0000FF"/>
                </a:solidFill>
                <a:latin typeface="Roboto"/>
                <a:ea typeface="Roboto"/>
                <a:cs typeface="Roboto"/>
                <a:sym typeface="Roboto"/>
              </a:rPr>
              <a:t> del Workflow del proyecto</a:t>
            </a:r>
            <a:endParaRPr b="1" sz="24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6" name="Shape 866"/>
        <p:cNvGrpSpPr/>
        <p:nvPr/>
      </p:nvGrpSpPr>
      <p:grpSpPr>
        <a:xfrm>
          <a:off x="0" y="0"/>
          <a:ext cx="0" cy="0"/>
          <a:chOff x="0" y="0"/>
          <a:chExt cx="0" cy="0"/>
        </a:xfrm>
      </p:grpSpPr>
      <p:sp>
        <p:nvSpPr>
          <p:cNvPr id="867" name="Google Shape;867;p7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868" name="Google Shape;868;p78"/>
          <p:cNvPicPr preferRelativeResize="0"/>
          <p:nvPr/>
        </p:nvPicPr>
        <p:blipFill>
          <a:blip r:embed="rId3">
            <a:alphaModFix/>
          </a:blip>
          <a:stretch>
            <a:fillRect/>
          </a:stretch>
        </p:blipFill>
        <p:spPr>
          <a:xfrm>
            <a:off x="152400" y="152400"/>
            <a:ext cx="4670475" cy="3555450"/>
          </a:xfrm>
          <a:prstGeom prst="rect">
            <a:avLst/>
          </a:prstGeom>
          <a:noFill/>
          <a:ln>
            <a:noFill/>
          </a:ln>
        </p:spPr>
      </p:pic>
      <p:pic>
        <p:nvPicPr>
          <p:cNvPr id="869" name="Google Shape;869;p78"/>
          <p:cNvPicPr preferRelativeResize="0"/>
          <p:nvPr/>
        </p:nvPicPr>
        <p:blipFill>
          <a:blip r:embed="rId4">
            <a:alphaModFix/>
          </a:blip>
          <a:stretch>
            <a:fillRect/>
          </a:stretch>
        </p:blipFill>
        <p:spPr>
          <a:xfrm>
            <a:off x="4822875" y="58875"/>
            <a:ext cx="4031021" cy="3648975"/>
          </a:xfrm>
          <a:prstGeom prst="rect">
            <a:avLst/>
          </a:prstGeom>
          <a:noFill/>
          <a:ln>
            <a:noFill/>
          </a:ln>
        </p:spPr>
      </p:pic>
      <p:sp>
        <p:nvSpPr>
          <p:cNvPr id="870" name="Google Shape;870;p78"/>
          <p:cNvSpPr txBox="1"/>
          <p:nvPr/>
        </p:nvSpPr>
        <p:spPr>
          <a:xfrm>
            <a:off x="0" y="3641050"/>
            <a:ext cx="9144000" cy="12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0000FF"/>
                </a:solidFill>
                <a:latin typeface="Roboto"/>
                <a:ea typeface="Roboto"/>
                <a:cs typeface="Roboto"/>
                <a:sym typeface="Roboto"/>
              </a:rPr>
              <a:t>4</a:t>
            </a:r>
            <a:r>
              <a:rPr lang="es" sz="1800">
                <a:solidFill>
                  <a:srgbClr val="0000FF"/>
                </a:solidFill>
                <a:latin typeface="Roboto"/>
                <a:ea typeface="Roboto"/>
                <a:cs typeface="Roboto"/>
                <a:sym typeface="Roboto"/>
              </a:rPr>
              <a:t>.</a:t>
            </a:r>
            <a:r>
              <a:rPr lang="es" sz="1800">
                <a:latin typeface="Roboto"/>
                <a:ea typeface="Roboto"/>
                <a:cs typeface="Roboto"/>
                <a:sym typeface="Roboto"/>
              </a:rPr>
              <a:t>  Agregamos un nuevo estado haciendo Click en el +.</a:t>
            </a:r>
            <a:endParaRPr sz="1800">
              <a:latin typeface="Roboto"/>
              <a:ea typeface="Roboto"/>
              <a:cs typeface="Roboto"/>
              <a:sym typeface="Roboto"/>
            </a:endParaRPr>
          </a:p>
          <a:p>
            <a:pPr indent="0" lvl="0" marL="0" rtl="0" algn="l">
              <a:spcBef>
                <a:spcPts val="0"/>
              </a:spcBef>
              <a:spcAft>
                <a:spcPts val="0"/>
              </a:spcAft>
              <a:buNone/>
            </a:pPr>
            <a:r>
              <a:rPr lang="es" sz="1800">
                <a:solidFill>
                  <a:srgbClr val="0000FF"/>
                </a:solidFill>
                <a:latin typeface="Roboto"/>
                <a:ea typeface="Roboto"/>
                <a:cs typeface="Roboto"/>
                <a:sym typeface="Roboto"/>
              </a:rPr>
              <a:t>5</a:t>
            </a:r>
            <a:r>
              <a:rPr lang="es" sz="1800">
                <a:solidFill>
                  <a:srgbClr val="0000FF"/>
                </a:solidFill>
                <a:latin typeface="Roboto"/>
                <a:ea typeface="Roboto"/>
                <a:cs typeface="Roboto"/>
                <a:sym typeface="Roboto"/>
              </a:rPr>
              <a:t>.</a:t>
            </a:r>
            <a:r>
              <a:rPr lang="es" sz="1800">
                <a:latin typeface="Roboto"/>
                <a:ea typeface="Roboto"/>
                <a:cs typeface="Roboto"/>
                <a:sym typeface="Roboto"/>
              </a:rPr>
              <a:t>  Completamos la </a:t>
            </a:r>
            <a:r>
              <a:rPr lang="es" sz="1800">
                <a:latin typeface="Roboto"/>
                <a:ea typeface="Roboto"/>
                <a:cs typeface="Roboto"/>
                <a:sym typeface="Roboto"/>
              </a:rPr>
              <a:t>información</a:t>
            </a:r>
            <a:r>
              <a:rPr lang="es" sz="1800">
                <a:latin typeface="Roboto"/>
                <a:ea typeface="Roboto"/>
                <a:cs typeface="Roboto"/>
                <a:sym typeface="Roboto"/>
              </a:rPr>
              <a:t> necesaria para hacer un estado.</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rPr lang="es">
                <a:solidFill>
                  <a:srgbClr val="0000FF"/>
                </a:solidFill>
                <a:latin typeface="Roboto"/>
                <a:ea typeface="Roboto"/>
                <a:cs typeface="Roboto"/>
                <a:sym typeface="Roboto"/>
              </a:rPr>
              <a:t>PSDT: </a:t>
            </a:r>
            <a:r>
              <a:rPr lang="es">
                <a:latin typeface="Roboto"/>
                <a:ea typeface="Roboto"/>
                <a:cs typeface="Roboto"/>
                <a:sym typeface="Roboto"/>
              </a:rPr>
              <a:t>Se </a:t>
            </a:r>
            <a:r>
              <a:rPr lang="es">
                <a:latin typeface="Roboto"/>
                <a:ea typeface="Roboto"/>
                <a:cs typeface="Roboto"/>
                <a:sym typeface="Roboto"/>
              </a:rPr>
              <a:t>seleccionó</a:t>
            </a:r>
            <a:r>
              <a:rPr lang="es">
                <a:latin typeface="Roboto"/>
                <a:ea typeface="Roboto"/>
                <a:cs typeface="Roboto"/>
                <a:sym typeface="Roboto"/>
              </a:rPr>
              <a:t> la </a:t>
            </a:r>
            <a:r>
              <a:rPr lang="es">
                <a:latin typeface="Roboto"/>
                <a:ea typeface="Roboto"/>
                <a:cs typeface="Roboto"/>
                <a:sym typeface="Roboto"/>
              </a:rPr>
              <a:t>opción</a:t>
            </a:r>
            <a:r>
              <a:rPr lang="es">
                <a:latin typeface="Roboto"/>
                <a:ea typeface="Roboto"/>
                <a:cs typeface="Roboto"/>
                <a:sym typeface="Roboto"/>
              </a:rPr>
              <a:t> </a:t>
            </a:r>
            <a:r>
              <a:rPr lang="es">
                <a:latin typeface="Roboto"/>
                <a:ea typeface="Roboto"/>
                <a:cs typeface="Roboto"/>
                <a:sym typeface="Roboto"/>
              </a:rPr>
              <a:t>que</a:t>
            </a:r>
            <a:r>
              <a:rPr lang="es">
                <a:latin typeface="Roboto"/>
                <a:ea typeface="Roboto"/>
                <a:cs typeface="Roboto"/>
                <a:sym typeface="Roboto"/>
              </a:rPr>
              <a:t> permite a cualquier incidencia acceder a este estado, sin embargo, se puede ajustar para </a:t>
            </a:r>
            <a:r>
              <a:rPr lang="es">
                <a:latin typeface="Roboto"/>
                <a:ea typeface="Roboto"/>
                <a:cs typeface="Roboto"/>
                <a:sym typeface="Roboto"/>
              </a:rPr>
              <a:t>que</a:t>
            </a:r>
            <a:r>
              <a:rPr lang="es">
                <a:latin typeface="Roboto"/>
                <a:ea typeface="Roboto"/>
                <a:cs typeface="Roboto"/>
                <a:sym typeface="Roboto"/>
              </a:rPr>
              <a:t> haya un flujo </a:t>
            </a:r>
            <a:r>
              <a:rPr lang="es">
                <a:latin typeface="Roboto"/>
                <a:ea typeface="Roboto"/>
                <a:cs typeface="Roboto"/>
                <a:sym typeface="Roboto"/>
              </a:rPr>
              <a:t>específico</a:t>
            </a:r>
            <a:r>
              <a:rPr lang="es">
                <a:latin typeface="Roboto"/>
                <a:ea typeface="Roboto"/>
                <a:cs typeface="Roboto"/>
                <a:sym typeface="Roboto"/>
              </a:rPr>
              <a:t>.</a:t>
            </a:r>
            <a:endParaRPr>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4" name="Shape 874"/>
        <p:cNvGrpSpPr/>
        <p:nvPr/>
      </p:nvGrpSpPr>
      <p:grpSpPr>
        <a:xfrm>
          <a:off x="0" y="0"/>
          <a:ext cx="0" cy="0"/>
          <a:chOff x="0" y="0"/>
          <a:chExt cx="0" cy="0"/>
        </a:xfrm>
      </p:grpSpPr>
      <p:sp>
        <p:nvSpPr>
          <p:cNvPr id="875" name="Google Shape;875;p7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876" name="Google Shape;876;p79"/>
          <p:cNvPicPr preferRelativeResize="0"/>
          <p:nvPr/>
        </p:nvPicPr>
        <p:blipFill>
          <a:blip r:embed="rId3">
            <a:alphaModFix/>
          </a:blip>
          <a:stretch>
            <a:fillRect/>
          </a:stretch>
        </p:blipFill>
        <p:spPr>
          <a:xfrm>
            <a:off x="406225" y="72250"/>
            <a:ext cx="2352675" cy="2409825"/>
          </a:xfrm>
          <a:prstGeom prst="rect">
            <a:avLst/>
          </a:prstGeom>
          <a:noFill/>
          <a:ln>
            <a:noFill/>
          </a:ln>
        </p:spPr>
      </p:pic>
      <p:pic>
        <p:nvPicPr>
          <p:cNvPr id="877" name="Google Shape;877;p79"/>
          <p:cNvPicPr preferRelativeResize="0"/>
          <p:nvPr/>
        </p:nvPicPr>
        <p:blipFill>
          <a:blip r:embed="rId4">
            <a:alphaModFix/>
          </a:blip>
          <a:stretch>
            <a:fillRect/>
          </a:stretch>
        </p:blipFill>
        <p:spPr>
          <a:xfrm>
            <a:off x="2758900" y="2744200"/>
            <a:ext cx="6147099" cy="1937535"/>
          </a:xfrm>
          <a:prstGeom prst="rect">
            <a:avLst/>
          </a:prstGeom>
          <a:noFill/>
          <a:ln>
            <a:noFill/>
          </a:ln>
        </p:spPr>
      </p:pic>
      <p:sp>
        <p:nvSpPr>
          <p:cNvPr id="878" name="Google Shape;878;p79"/>
          <p:cNvSpPr txBox="1"/>
          <p:nvPr/>
        </p:nvSpPr>
        <p:spPr>
          <a:xfrm>
            <a:off x="3072725" y="606625"/>
            <a:ext cx="5651100" cy="71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rgbClr val="0000FF"/>
                </a:solidFill>
                <a:latin typeface="Roboto"/>
                <a:ea typeface="Roboto"/>
                <a:cs typeface="Roboto"/>
                <a:sym typeface="Roboto"/>
              </a:rPr>
              <a:t>Resultado final !!!</a:t>
            </a:r>
            <a:endParaRPr sz="2400">
              <a:latin typeface="Roboto"/>
              <a:ea typeface="Roboto"/>
              <a:cs typeface="Roboto"/>
              <a:sym typeface="Roboto"/>
            </a:endParaRPr>
          </a:p>
          <a:p>
            <a:pPr indent="0" lvl="0" marL="0" rtl="0" algn="l">
              <a:spcBef>
                <a:spcPts val="0"/>
              </a:spcBef>
              <a:spcAft>
                <a:spcPts val="0"/>
              </a:spcAft>
              <a:buNone/>
            </a:pPr>
            <a:r>
              <a:t/>
            </a:r>
            <a:endParaRPr/>
          </a:p>
        </p:txBody>
      </p:sp>
      <p:sp>
        <p:nvSpPr>
          <p:cNvPr id="879" name="Google Shape;879;p79"/>
          <p:cNvSpPr txBox="1"/>
          <p:nvPr/>
        </p:nvSpPr>
        <p:spPr>
          <a:xfrm>
            <a:off x="82573" y="3286500"/>
            <a:ext cx="2442300" cy="11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0000FF"/>
                </a:solidFill>
                <a:latin typeface="Roboto"/>
                <a:ea typeface="Roboto"/>
                <a:cs typeface="Roboto"/>
                <a:sym typeface="Roboto"/>
              </a:rPr>
              <a:t>6</a:t>
            </a:r>
            <a:r>
              <a:rPr lang="es" sz="1800">
                <a:solidFill>
                  <a:srgbClr val="0000FF"/>
                </a:solidFill>
                <a:latin typeface="Roboto"/>
                <a:ea typeface="Roboto"/>
                <a:cs typeface="Roboto"/>
                <a:sym typeface="Roboto"/>
              </a:rPr>
              <a:t>.</a:t>
            </a:r>
            <a:r>
              <a:rPr lang="es" sz="1800">
                <a:latin typeface="Roboto"/>
                <a:ea typeface="Roboto"/>
                <a:cs typeface="Roboto"/>
                <a:sym typeface="Roboto"/>
              </a:rPr>
              <a:t>  Damos click en publicar borrador.</a:t>
            </a:r>
            <a:endParaRPr/>
          </a:p>
        </p:txBody>
      </p:sp>
      <p:sp>
        <p:nvSpPr>
          <p:cNvPr id="880" name="Google Shape;880;p79"/>
          <p:cNvSpPr/>
          <p:nvPr/>
        </p:nvSpPr>
        <p:spPr>
          <a:xfrm>
            <a:off x="5018664" y="3131625"/>
            <a:ext cx="859500" cy="393600"/>
          </a:xfrm>
          <a:prstGeom prst="flowChartConnector">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4" name="Shape 884"/>
        <p:cNvGrpSpPr/>
        <p:nvPr/>
      </p:nvGrpSpPr>
      <p:grpSpPr>
        <a:xfrm>
          <a:off x="0" y="0"/>
          <a:ext cx="0" cy="0"/>
          <a:chOff x="0" y="0"/>
          <a:chExt cx="0" cy="0"/>
        </a:xfrm>
      </p:grpSpPr>
      <p:sp>
        <p:nvSpPr>
          <p:cNvPr id="885" name="Google Shape;885;p8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886" name="Google Shape;886;p80"/>
          <p:cNvPicPr preferRelativeResize="0"/>
          <p:nvPr/>
        </p:nvPicPr>
        <p:blipFill>
          <a:blip r:embed="rId3">
            <a:alphaModFix/>
          </a:blip>
          <a:stretch>
            <a:fillRect/>
          </a:stretch>
        </p:blipFill>
        <p:spPr>
          <a:xfrm>
            <a:off x="152400" y="152400"/>
            <a:ext cx="8839202" cy="3216843"/>
          </a:xfrm>
          <a:prstGeom prst="rect">
            <a:avLst/>
          </a:prstGeom>
          <a:noFill/>
          <a:ln>
            <a:noFill/>
          </a:ln>
        </p:spPr>
      </p:pic>
      <p:sp>
        <p:nvSpPr>
          <p:cNvPr id="887" name="Google Shape;887;p80"/>
          <p:cNvSpPr txBox="1"/>
          <p:nvPr/>
        </p:nvSpPr>
        <p:spPr>
          <a:xfrm>
            <a:off x="0" y="3496178"/>
            <a:ext cx="9144000" cy="13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0000FF"/>
                </a:solidFill>
                <a:latin typeface="Roboto"/>
                <a:ea typeface="Roboto"/>
                <a:cs typeface="Roboto"/>
                <a:sym typeface="Roboto"/>
              </a:rPr>
              <a:t>7</a:t>
            </a:r>
            <a:r>
              <a:rPr lang="es" sz="1800">
                <a:solidFill>
                  <a:srgbClr val="0000FF"/>
                </a:solidFill>
                <a:latin typeface="Roboto"/>
                <a:ea typeface="Roboto"/>
                <a:cs typeface="Roboto"/>
                <a:sym typeface="Roboto"/>
              </a:rPr>
              <a:t>.</a:t>
            </a:r>
            <a:r>
              <a:rPr lang="es" sz="1800">
                <a:latin typeface="Roboto"/>
                <a:ea typeface="Roboto"/>
                <a:cs typeface="Roboto"/>
                <a:sym typeface="Roboto"/>
              </a:rPr>
              <a:t>  Nos devolvemos a la sección de Sprints activos.</a:t>
            </a:r>
            <a:endParaRPr sz="1800">
              <a:latin typeface="Roboto"/>
              <a:ea typeface="Roboto"/>
              <a:cs typeface="Roboto"/>
              <a:sym typeface="Roboto"/>
            </a:endParaRPr>
          </a:p>
          <a:p>
            <a:pPr indent="0" lvl="0" marL="0" rtl="0" algn="l">
              <a:spcBef>
                <a:spcPts val="0"/>
              </a:spcBef>
              <a:spcAft>
                <a:spcPts val="0"/>
              </a:spcAft>
              <a:buNone/>
            </a:pPr>
            <a:r>
              <a:rPr lang="es" sz="1800">
                <a:solidFill>
                  <a:srgbClr val="0000FF"/>
                </a:solidFill>
                <a:latin typeface="Roboto"/>
                <a:ea typeface="Roboto"/>
                <a:cs typeface="Roboto"/>
                <a:sym typeface="Roboto"/>
              </a:rPr>
              <a:t>8</a:t>
            </a:r>
            <a:r>
              <a:rPr lang="es" sz="1800">
                <a:solidFill>
                  <a:srgbClr val="0000FF"/>
                </a:solidFill>
                <a:latin typeface="Roboto"/>
                <a:ea typeface="Roboto"/>
                <a:cs typeface="Roboto"/>
                <a:sym typeface="Roboto"/>
              </a:rPr>
              <a:t>.</a:t>
            </a:r>
            <a:r>
              <a:rPr lang="es" sz="1800">
                <a:latin typeface="Roboto"/>
                <a:ea typeface="Roboto"/>
                <a:cs typeface="Roboto"/>
                <a:sym typeface="Roboto"/>
              </a:rPr>
              <a:t>  Hacemos Click sobre los puntos suspensivos en la esquina superior del tablero del sprint.</a:t>
            </a:r>
            <a:endParaRPr sz="1800">
              <a:latin typeface="Roboto"/>
              <a:ea typeface="Roboto"/>
              <a:cs typeface="Roboto"/>
              <a:sym typeface="Roboto"/>
            </a:endParaRPr>
          </a:p>
          <a:p>
            <a:pPr indent="0" lvl="0" marL="0" rtl="0" algn="l">
              <a:spcBef>
                <a:spcPts val="0"/>
              </a:spcBef>
              <a:spcAft>
                <a:spcPts val="0"/>
              </a:spcAft>
              <a:buNone/>
            </a:pPr>
            <a:r>
              <a:rPr lang="es" sz="1800">
                <a:solidFill>
                  <a:srgbClr val="0000FF"/>
                </a:solidFill>
                <a:latin typeface="Roboto"/>
                <a:ea typeface="Roboto"/>
                <a:cs typeface="Roboto"/>
                <a:sym typeface="Roboto"/>
              </a:rPr>
              <a:t>9</a:t>
            </a:r>
            <a:r>
              <a:rPr lang="es" sz="1800">
                <a:solidFill>
                  <a:srgbClr val="0000FF"/>
                </a:solidFill>
                <a:latin typeface="Roboto"/>
                <a:ea typeface="Roboto"/>
                <a:cs typeface="Roboto"/>
                <a:sym typeface="Roboto"/>
              </a:rPr>
              <a:t>.</a:t>
            </a:r>
            <a:r>
              <a:rPr lang="es" sz="1800">
                <a:latin typeface="Roboto"/>
                <a:ea typeface="Roboto"/>
                <a:cs typeface="Roboto"/>
                <a:sym typeface="Roboto"/>
              </a:rPr>
              <a:t>  Seleccionamos </a:t>
            </a:r>
            <a:r>
              <a:rPr lang="es" sz="1800">
                <a:latin typeface="Roboto"/>
                <a:ea typeface="Roboto"/>
                <a:cs typeface="Roboto"/>
                <a:sym typeface="Roboto"/>
              </a:rPr>
              <a:t>Configuración</a:t>
            </a:r>
            <a:r>
              <a:rPr lang="es" sz="1800">
                <a:latin typeface="Roboto"/>
                <a:ea typeface="Roboto"/>
                <a:cs typeface="Roboto"/>
                <a:sym typeface="Roboto"/>
              </a:rPr>
              <a:t> del tablero.</a:t>
            </a:r>
            <a:endParaRPr/>
          </a:p>
        </p:txBody>
      </p:sp>
      <p:sp>
        <p:nvSpPr>
          <p:cNvPr id="888" name="Google Shape;888;p80"/>
          <p:cNvSpPr/>
          <p:nvPr/>
        </p:nvSpPr>
        <p:spPr>
          <a:xfrm>
            <a:off x="209185" y="1287975"/>
            <a:ext cx="1607700" cy="393600"/>
          </a:xfrm>
          <a:prstGeom prst="flowChartConnector">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80"/>
          <p:cNvSpPr/>
          <p:nvPr/>
        </p:nvSpPr>
        <p:spPr>
          <a:xfrm>
            <a:off x="8538794" y="384950"/>
            <a:ext cx="373200" cy="393600"/>
          </a:xfrm>
          <a:prstGeom prst="flowChartConnector">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80"/>
          <p:cNvSpPr/>
          <p:nvPr/>
        </p:nvSpPr>
        <p:spPr>
          <a:xfrm>
            <a:off x="7140400" y="778550"/>
            <a:ext cx="1516800" cy="271800"/>
          </a:xfrm>
          <a:prstGeom prst="flowChartConnector">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1" name="Google Shape;891;p80"/>
          <p:cNvCxnSpPr>
            <a:stCxn id="888" idx="6"/>
            <a:endCxn id="889" idx="2"/>
          </p:cNvCxnSpPr>
          <p:nvPr/>
        </p:nvCxnSpPr>
        <p:spPr>
          <a:xfrm flipH="1" rot="10800000">
            <a:off x="1816885" y="581775"/>
            <a:ext cx="6721800" cy="903000"/>
          </a:xfrm>
          <a:prstGeom prst="curvedConnector3">
            <a:avLst>
              <a:gd fmla="val 50001" name="adj1"/>
            </a:avLst>
          </a:prstGeom>
          <a:noFill/>
          <a:ln cap="flat" cmpd="sng" w="28575">
            <a:solidFill>
              <a:srgbClr val="FF0000"/>
            </a:solidFill>
            <a:prstDash val="solid"/>
            <a:round/>
            <a:headEnd len="med" w="med" type="none"/>
            <a:tailEnd len="med" w="med" type="stealth"/>
          </a:ln>
        </p:spPr>
      </p:cxnSp>
      <p:cxnSp>
        <p:nvCxnSpPr>
          <p:cNvPr id="892" name="Google Shape;892;p80"/>
          <p:cNvCxnSpPr>
            <a:stCxn id="889" idx="6"/>
            <a:endCxn id="890" idx="6"/>
          </p:cNvCxnSpPr>
          <p:nvPr/>
        </p:nvCxnSpPr>
        <p:spPr>
          <a:xfrm flipH="1">
            <a:off x="8657294" y="581750"/>
            <a:ext cx="254700" cy="332700"/>
          </a:xfrm>
          <a:prstGeom prst="curvedConnector3">
            <a:avLst>
              <a:gd fmla="val -31059" name="adj1"/>
            </a:avLst>
          </a:prstGeom>
          <a:noFill/>
          <a:ln cap="flat" cmpd="sng" w="28575">
            <a:solidFill>
              <a:srgbClr val="FF0000"/>
            </a:solidFill>
            <a:prstDash val="solid"/>
            <a:round/>
            <a:headEnd len="med" w="med" type="none"/>
            <a:tailEnd len="med" w="med" type="stealth"/>
          </a:ln>
        </p:spPr>
      </p:cxn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6" name="Shape 896"/>
        <p:cNvGrpSpPr/>
        <p:nvPr/>
      </p:nvGrpSpPr>
      <p:grpSpPr>
        <a:xfrm>
          <a:off x="0" y="0"/>
          <a:ext cx="0" cy="0"/>
          <a:chOff x="0" y="0"/>
          <a:chExt cx="0" cy="0"/>
        </a:xfrm>
      </p:grpSpPr>
      <p:sp>
        <p:nvSpPr>
          <p:cNvPr id="897" name="Google Shape;897;p8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898" name="Google Shape;898;p81"/>
          <p:cNvPicPr preferRelativeResize="0"/>
          <p:nvPr/>
        </p:nvPicPr>
        <p:blipFill>
          <a:blip r:embed="rId3">
            <a:alphaModFix/>
          </a:blip>
          <a:stretch>
            <a:fillRect/>
          </a:stretch>
        </p:blipFill>
        <p:spPr>
          <a:xfrm>
            <a:off x="0" y="226625"/>
            <a:ext cx="6025250" cy="2533400"/>
          </a:xfrm>
          <a:prstGeom prst="rect">
            <a:avLst/>
          </a:prstGeom>
          <a:noFill/>
          <a:ln>
            <a:noFill/>
          </a:ln>
        </p:spPr>
      </p:pic>
      <p:pic>
        <p:nvPicPr>
          <p:cNvPr id="899" name="Google Shape;899;p81"/>
          <p:cNvPicPr preferRelativeResize="0"/>
          <p:nvPr/>
        </p:nvPicPr>
        <p:blipFill>
          <a:blip r:embed="rId4">
            <a:alphaModFix/>
          </a:blip>
          <a:stretch>
            <a:fillRect/>
          </a:stretch>
        </p:blipFill>
        <p:spPr>
          <a:xfrm>
            <a:off x="4538025" y="2760025"/>
            <a:ext cx="4605983" cy="2383475"/>
          </a:xfrm>
          <a:prstGeom prst="rect">
            <a:avLst/>
          </a:prstGeom>
          <a:noFill/>
          <a:ln>
            <a:noFill/>
          </a:ln>
        </p:spPr>
      </p:pic>
      <p:sp>
        <p:nvSpPr>
          <p:cNvPr id="900" name="Google Shape;900;p81"/>
          <p:cNvSpPr txBox="1"/>
          <p:nvPr/>
        </p:nvSpPr>
        <p:spPr>
          <a:xfrm>
            <a:off x="6025250" y="502050"/>
            <a:ext cx="3000000" cy="24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0000FF"/>
                </a:solidFill>
                <a:latin typeface="Roboto"/>
                <a:ea typeface="Roboto"/>
                <a:cs typeface="Roboto"/>
                <a:sym typeface="Roboto"/>
              </a:rPr>
              <a:t>10</a:t>
            </a:r>
            <a:r>
              <a:rPr lang="es" sz="1800">
                <a:solidFill>
                  <a:srgbClr val="0000FF"/>
                </a:solidFill>
                <a:latin typeface="Roboto"/>
                <a:ea typeface="Roboto"/>
                <a:cs typeface="Roboto"/>
                <a:sym typeface="Roboto"/>
              </a:rPr>
              <a:t>.</a:t>
            </a:r>
            <a:r>
              <a:rPr lang="es" sz="1800">
                <a:latin typeface="Roboto"/>
                <a:ea typeface="Roboto"/>
                <a:cs typeface="Roboto"/>
                <a:sym typeface="Roboto"/>
              </a:rPr>
              <a:t>  Oprimimos el </a:t>
            </a:r>
            <a:r>
              <a:rPr lang="es" sz="1800">
                <a:latin typeface="Roboto"/>
                <a:ea typeface="Roboto"/>
                <a:cs typeface="Roboto"/>
                <a:sym typeface="Roboto"/>
              </a:rPr>
              <a:t>botón</a:t>
            </a:r>
            <a:r>
              <a:rPr lang="es" sz="1800">
                <a:latin typeface="Roboto"/>
                <a:ea typeface="Roboto"/>
                <a:cs typeface="Roboto"/>
                <a:sym typeface="Roboto"/>
              </a:rPr>
              <a:t> columnas.</a:t>
            </a:r>
            <a:endParaRPr sz="1800">
              <a:latin typeface="Roboto"/>
              <a:ea typeface="Roboto"/>
              <a:cs typeface="Roboto"/>
              <a:sym typeface="Roboto"/>
            </a:endParaRPr>
          </a:p>
          <a:p>
            <a:pPr indent="0" lvl="0" marL="0" rtl="0" algn="l">
              <a:spcBef>
                <a:spcPts val="0"/>
              </a:spcBef>
              <a:spcAft>
                <a:spcPts val="0"/>
              </a:spcAft>
              <a:buNone/>
            </a:pPr>
            <a:r>
              <a:rPr lang="es" sz="1800">
                <a:solidFill>
                  <a:srgbClr val="0000FF"/>
                </a:solidFill>
                <a:latin typeface="Roboto"/>
                <a:ea typeface="Roboto"/>
                <a:cs typeface="Roboto"/>
                <a:sym typeface="Roboto"/>
              </a:rPr>
              <a:t>11</a:t>
            </a:r>
            <a:r>
              <a:rPr lang="es" sz="1800">
                <a:solidFill>
                  <a:srgbClr val="0000FF"/>
                </a:solidFill>
                <a:latin typeface="Roboto"/>
                <a:ea typeface="Roboto"/>
                <a:cs typeface="Roboto"/>
                <a:sym typeface="Roboto"/>
              </a:rPr>
              <a:t>.</a:t>
            </a:r>
            <a:r>
              <a:rPr lang="es" sz="1800">
                <a:latin typeface="Roboto"/>
                <a:ea typeface="Roboto"/>
                <a:cs typeface="Roboto"/>
                <a:sym typeface="Roboto"/>
              </a:rPr>
              <a:t>  Hacemos click sobre el </a:t>
            </a:r>
            <a:r>
              <a:rPr lang="es" sz="1800">
                <a:latin typeface="Roboto"/>
                <a:ea typeface="Roboto"/>
                <a:cs typeface="Roboto"/>
                <a:sym typeface="Roboto"/>
              </a:rPr>
              <a:t>botón</a:t>
            </a:r>
            <a:r>
              <a:rPr lang="es" sz="1800">
                <a:latin typeface="Roboto"/>
                <a:ea typeface="Roboto"/>
                <a:cs typeface="Roboto"/>
                <a:sym typeface="Roboto"/>
              </a:rPr>
              <a:t> Añadir columna</a:t>
            </a:r>
            <a:endParaRPr sz="1800">
              <a:latin typeface="Roboto"/>
              <a:ea typeface="Roboto"/>
              <a:cs typeface="Roboto"/>
              <a:sym typeface="Roboto"/>
            </a:endParaRPr>
          </a:p>
          <a:p>
            <a:pPr indent="0" lvl="0" marL="0" rtl="0" algn="l">
              <a:spcBef>
                <a:spcPts val="0"/>
              </a:spcBef>
              <a:spcAft>
                <a:spcPts val="0"/>
              </a:spcAft>
              <a:buNone/>
            </a:pPr>
            <a:r>
              <a:rPr lang="es" sz="1800">
                <a:solidFill>
                  <a:srgbClr val="0000FF"/>
                </a:solidFill>
                <a:latin typeface="Roboto"/>
                <a:ea typeface="Roboto"/>
                <a:cs typeface="Roboto"/>
                <a:sym typeface="Roboto"/>
              </a:rPr>
              <a:t>12</a:t>
            </a:r>
            <a:r>
              <a:rPr lang="es" sz="1800">
                <a:solidFill>
                  <a:srgbClr val="0000FF"/>
                </a:solidFill>
                <a:latin typeface="Roboto"/>
                <a:ea typeface="Roboto"/>
                <a:cs typeface="Roboto"/>
                <a:sym typeface="Roboto"/>
              </a:rPr>
              <a:t>.</a:t>
            </a:r>
            <a:r>
              <a:rPr lang="es" sz="1800">
                <a:latin typeface="Roboto"/>
                <a:ea typeface="Roboto"/>
                <a:cs typeface="Roboto"/>
                <a:sym typeface="Roboto"/>
              </a:rPr>
              <a:t>  Escribimos el nombre de la columna </a:t>
            </a:r>
            <a:r>
              <a:rPr lang="es" sz="1800">
                <a:latin typeface="Roboto"/>
                <a:ea typeface="Roboto"/>
                <a:cs typeface="Roboto"/>
                <a:sym typeface="Roboto"/>
              </a:rPr>
              <a:t>que</a:t>
            </a:r>
            <a:r>
              <a:rPr lang="es" sz="1800">
                <a:latin typeface="Roboto"/>
                <a:ea typeface="Roboto"/>
                <a:cs typeface="Roboto"/>
                <a:sym typeface="Roboto"/>
              </a:rPr>
              <a:t> deseamos.</a:t>
            </a:r>
            <a:endParaRPr/>
          </a:p>
        </p:txBody>
      </p:sp>
      <p:sp>
        <p:nvSpPr>
          <p:cNvPr id="901" name="Google Shape;901;p81"/>
          <p:cNvSpPr txBox="1"/>
          <p:nvPr/>
        </p:nvSpPr>
        <p:spPr>
          <a:xfrm>
            <a:off x="66800" y="3387725"/>
            <a:ext cx="4248300" cy="12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0000FF"/>
                </a:solidFill>
                <a:latin typeface="Roboto"/>
                <a:ea typeface="Roboto"/>
                <a:cs typeface="Roboto"/>
                <a:sym typeface="Roboto"/>
              </a:rPr>
              <a:t>13.</a:t>
            </a:r>
            <a:r>
              <a:rPr lang="es" sz="1800">
                <a:latin typeface="Roboto"/>
                <a:ea typeface="Roboto"/>
                <a:cs typeface="Roboto"/>
                <a:sym typeface="Roboto"/>
              </a:rPr>
              <a:t>  Arrastramos el estado </a:t>
            </a:r>
            <a:r>
              <a:rPr lang="es" sz="1800">
                <a:latin typeface="Roboto"/>
                <a:ea typeface="Roboto"/>
                <a:cs typeface="Roboto"/>
                <a:sym typeface="Roboto"/>
              </a:rPr>
              <a:t>que</a:t>
            </a:r>
            <a:r>
              <a:rPr lang="es" sz="1800">
                <a:latin typeface="Roboto"/>
                <a:ea typeface="Roboto"/>
                <a:cs typeface="Roboto"/>
                <a:sym typeface="Roboto"/>
              </a:rPr>
              <a:t> creamos de la </a:t>
            </a:r>
            <a:r>
              <a:rPr lang="es" sz="1800">
                <a:latin typeface="Roboto"/>
                <a:ea typeface="Roboto"/>
                <a:cs typeface="Roboto"/>
                <a:sym typeface="Roboto"/>
              </a:rPr>
              <a:t>sección</a:t>
            </a:r>
            <a:r>
              <a:rPr lang="es" sz="1800">
                <a:latin typeface="Roboto"/>
                <a:ea typeface="Roboto"/>
                <a:cs typeface="Roboto"/>
                <a:sym typeface="Roboto"/>
              </a:rPr>
              <a:t> estados sin asignar a la nueva columna </a:t>
            </a:r>
            <a:r>
              <a:rPr lang="es" sz="1800">
                <a:latin typeface="Roboto"/>
                <a:ea typeface="Roboto"/>
                <a:cs typeface="Roboto"/>
                <a:sym typeface="Roboto"/>
              </a:rPr>
              <a:t>que</a:t>
            </a:r>
            <a:r>
              <a:rPr lang="es" sz="1800">
                <a:latin typeface="Roboto"/>
                <a:ea typeface="Roboto"/>
                <a:cs typeface="Roboto"/>
                <a:sym typeface="Roboto"/>
              </a:rPr>
              <a:t> creamos.</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sp>
        <p:nvSpPr>
          <p:cNvPr id="902" name="Google Shape;902;p81"/>
          <p:cNvSpPr/>
          <p:nvPr/>
        </p:nvSpPr>
        <p:spPr>
          <a:xfrm>
            <a:off x="8110550" y="4403075"/>
            <a:ext cx="914700" cy="548400"/>
          </a:xfrm>
          <a:prstGeom prst="flowChartConnector">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3" name="Google Shape;903;p81"/>
          <p:cNvCxnSpPr>
            <a:stCxn id="902" idx="2"/>
          </p:cNvCxnSpPr>
          <p:nvPr/>
        </p:nvCxnSpPr>
        <p:spPr>
          <a:xfrm rot="10800000">
            <a:off x="6693350" y="4242875"/>
            <a:ext cx="1417200" cy="434400"/>
          </a:xfrm>
          <a:prstGeom prst="curvedConnector3">
            <a:avLst>
              <a:gd fmla="val 84926" name="adj1"/>
            </a:avLst>
          </a:prstGeom>
          <a:noFill/>
          <a:ln cap="flat" cmpd="sng" w="28575">
            <a:solidFill>
              <a:srgbClr val="FF0000"/>
            </a:solidFill>
            <a:prstDash val="solid"/>
            <a:round/>
            <a:headEnd len="med" w="med" type="none"/>
            <a:tailEnd len="med" w="med" type="stealth"/>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1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000000"/>
                </a:solidFill>
              </a:rPr>
              <a:t>¿Qué es jUnit?</a:t>
            </a:r>
            <a:endParaRPr>
              <a:solidFill>
                <a:srgbClr val="000000"/>
              </a:solidFill>
            </a:endParaRPr>
          </a:p>
        </p:txBody>
      </p:sp>
      <p:sp>
        <p:nvSpPr>
          <p:cNvPr id="326" name="Google Shape;326;p19"/>
          <p:cNvSpPr txBox="1"/>
          <p:nvPr>
            <p:ph idx="1" type="body"/>
          </p:nvPr>
        </p:nvSpPr>
        <p:spPr>
          <a:xfrm>
            <a:off x="585250" y="1189250"/>
            <a:ext cx="4059300" cy="3851100"/>
          </a:xfrm>
          <a:prstGeom prst="rect">
            <a:avLst/>
          </a:prstGeom>
        </p:spPr>
        <p:txBody>
          <a:bodyPr anchorCtr="0" anchor="t" bIns="91425" lIns="91425" spcFirstLastPara="1" rIns="91425" wrap="square" tIns="91425">
            <a:noAutofit/>
          </a:bodyPr>
          <a:lstStyle/>
          <a:p>
            <a:pPr indent="0" lvl="0" marL="0" rtl="0" algn="just">
              <a:lnSpc>
                <a:spcPct val="163636"/>
              </a:lnSpc>
              <a:spcBef>
                <a:spcPts val="1500"/>
              </a:spcBef>
              <a:spcAft>
                <a:spcPts val="0"/>
              </a:spcAft>
              <a:buNone/>
            </a:pPr>
            <a:r>
              <a:rPr lang="es" sz="1400">
                <a:solidFill>
                  <a:srgbClr val="000000"/>
                </a:solidFill>
              </a:rPr>
              <a:t>jUnit es una librería en  java que permite la realización de la ejecución de clases de manera controlada, para poder comprobar que los métodos realicen su cometido de forma correcta. A su vez funciona como  herramienta para realizar pruebas de regresión, las cuales se realizan cuando una parte del código es modificada y es necesario comprobar que se sigue cumpliendo con todos los requisitos de </a:t>
            </a:r>
            <a:r>
              <a:rPr lang="es" sz="1400">
                <a:solidFill>
                  <a:srgbClr val="000000"/>
                </a:solidFill>
              </a:rPr>
              <a:t>funcionamiento</a:t>
            </a:r>
            <a:r>
              <a:rPr lang="es" sz="1400">
                <a:solidFill>
                  <a:srgbClr val="000000"/>
                </a:solidFill>
              </a:rPr>
              <a:t>.</a:t>
            </a:r>
            <a:endParaRPr sz="1400">
              <a:solidFill>
                <a:srgbClr val="000000"/>
              </a:solidFill>
            </a:endParaRPr>
          </a:p>
          <a:p>
            <a:pPr indent="0" lvl="0" marL="0" rtl="0" algn="l">
              <a:spcBef>
                <a:spcPts val="1500"/>
              </a:spcBef>
              <a:spcAft>
                <a:spcPts val="1600"/>
              </a:spcAft>
              <a:buNone/>
            </a:pPr>
            <a:r>
              <a:t/>
            </a:r>
            <a:endParaRPr/>
          </a:p>
        </p:txBody>
      </p:sp>
      <p:sp>
        <p:nvSpPr>
          <p:cNvPr id="327" name="Google Shape;327;p1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328" name="Google Shape;328;p19"/>
          <p:cNvPicPr preferRelativeResize="0"/>
          <p:nvPr/>
        </p:nvPicPr>
        <p:blipFill>
          <a:blip r:embed="rId3">
            <a:alphaModFix/>
          </a:blip>
          <a:stretch>
            <a:fillRect/>
          </a:stretch>
        </p:blipFill>
        <p:spPr>
          <a:xfrm>
            <a:off x="4791950" y="1705238"/>
            <a:ext cx="4286250" cy="21431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7" name="Shape 907"/>
        <p:cNvGrpSpPr/>
        <p:nvPr/>
      </p:nvGrpSpPr>
      <p:grpSpPr>
        <a:xfrm>
          <a:off x="0" y="0"/>
          <a:ext cx="0" cy="0"/>
          <a:chOff x="0" y="0"/>
          <a:chExt cx="0" cy="0"/>
        </a:xfrm>
      </p:grpSpPr>
      <p:sp>
        <p:nvSpPr>
          <p:cNvPr id="908" name="Google Shape;908;p8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909" name="Google Shape;909;p82"/>
          <p:cNvPicPr preferRelativeResize="0"/>
          <p:nvPr/>
        </p:nvPicPr>
        <p:blipFill>
          <a:blip r:embed="rId3">
            <a:alphaModFix/>
          </a:blip>
          <a:stretch>
            <a:fillRect/>
          </a:stretch>
        </p:blipFill>
        <p:spPr>
          <a:xfrm>
            <a:off x="152400" y="606650"/>
            <a:ext cx="8839200" cy="4374594"/>
          </a:xfrm>
          <a:prstGeom prst="rect">
            <a:avLst/>
          </a:prstGeom>
          <a:noFill/>
          <a:ln>
            <a:noFill/>
          </a:ln>
        </p:spPr>
      </p:pic>
      <p:sp>
        <p:nvSpPr>
          <p:cNvPr id="910" name="Google Shape;910;p82"/>
          <p:cNvSpPr txBox="1"/>
          <p:nvPr/>
        </p:nvSpPr>
        <p:spPr>
          <a:xfrm>
            <a:off x="0" y="0"/>
            <a:ext cx="9144000" cy="60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rgbClr val="0000FF"/>
                </a:solidFill>
                <a:latin typeface="Roboto"/>
                <a:ea typeface="Roboto"/>
                <a:cs typeface="Roboto"/>
                <a:sym typeface="Roboto"/>
              </a:rPr>
              <a:t>Resultado final !!</a:t>
            </a:r>
            <a:endParaRPr sz="24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4" name="Shape 914"/>
        <p:cNvGrpSpPr/>
        <p:nvPr/>
      </p:nvGrpSpPr>
      <p:grpSpPr>
        <a:xfrm>
          <a:off x="0" y="0"/>
          <a:ext cx="0" cy="0"/>
          <a:chOff x="0" y="0"/>
          <a:chExt cx="0" cy="0"/>
        </a:xfrm>
      </p:grpSpPr>
      <p:sp>
        <p:nvSpPr>
          <p:cNvPr id="915" name="Google Shape;915;p8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916" name="Google Shape;916;p83"/>
          <p:cNvPicPr preferRelativeResize="0"/>
          <p:nvPr/>
        </p:nvPicPr>
        <p:blipFill>
          <a:blip r:embed="rId3">
            <a:alphaModFix/>
          </a:blip>
          <a:stretch>
            <a:fillRect/>
          </a:stretch>
        </p:blipFill>
        <p:spPr>
          <a:xfrm>
            <a:off x="4814950" y="152400"/>
            <a:ext cx="3900413" cy="4838700"/>
          </a:xfrm>
          <a:prstGeom prst="rect">
            <a:avLst/>
          </a:prstGeom>
          <a:noFill/>
          <a:ln>
            <a:noFill/>
          </a:ln>
        </p:spPr>
      </p:pic>
      <p:pic>
        <p:nvPicPr>
          <p:cNvPr id="917" name="Google Shape;917;p83"/>
          <p:cNvPicPr preferRelativeResize="0"/>
          <p:nvPr/>
        </p:nvPicPr>
        <p:blipFill rotWithShape="1">
          <a:blip r:embed="rId4">
            <a:alphaModFix/>
          </a:blip>
          <a:srcRect b="0" l="3679" r="0" t="0"/>
          <a:stretch/>
        </p:blipFill>
        <p:spPr>
          <a:xfrm>
            <a:off x="2432863" y="0"/>
            <a:ext cx="1978437" cy="4838701"/>
          </a:xfrm>
          <a:prstGeom prst="rect">
            <a:avLst/>
          </a:prstGeom>
          <a:noFill/>
          <a:ln>
            <a:noFill/>
          </a:ln>
        </p:spPr>
      </p:pic>
      <p:sp>
        <p:nvSpPr>
          <p:cNvPr id="918" name="Google Shape;918;p83"/>
          <p:cNvSpPr/>
          <p:nvPr/>
        </p:nvSpPr>
        <p:spPr>
          <a:xfrm>
            <a:off x="2552900" y="1717775"/>
            <a:ext cx="1481700" cy="548400"/>
          </a:xfrm>
          <a:prstGeom prst="flowChartConnector">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9" name="Google Shape;919;p83"/>
          <p:cNvCxnSpPr>
            <a:stCxn id="918" idx="6"/>
            <a:endCxn id="916" idx="1"/>
          </p:cNvCxnSpPr>
          <p:nvPr/>
        </p:nvCxnSpPr>
        <p:spPr>
          <a:xfrm>
            <a:off x="4034600" y="1991975"/>
            <a:ext cx="780300" cy="579900"/>
          </a:xfrm>
          <a:prstGeom prst="curvedConnector3">
            <a:avLst>
              <a:gd fmla="val 50003" name="adj1"/>
            </a:avLst>
          </a:prstGeom>
          <a:noFill/>
          <a:ln cap="flat" cmpd="sng" w="28575">
            <a:solidFill>
              <a:srgbClr val="FF0000"/>
            </a:solidFill>
            <a:prstDash val="solid"/>
            <a:round/>
            <a:headEnd len="med" w="med" type="none"/>
            <a:tailEnd len="med" w="med" type="stealth"/>
          </a:ln>
        </p:spPr>
      </p:cxnSp>
      <p:sp>
        <p:nvSpPr>
          <p:cNvPr id="920" name="Google Shape;920;p83"/>
          <p:cNvSpPr txBox="1"/>
          <p:nvPr/>
        </p:nvSpPr>
        <p:spPr>
          <a:xfrm>
            <a:off x="0" y="0"/>
            <a:ext cx="2370000" cy="300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2400">
                <a:solidFill>
                  <a:srgbClr val="0000FF"/>
                </a:solidFill>
                <a:latin typeface="Roboto"/>
                <a:ea typeface="Roboto"/>
                <a:cs typeface="Roboto"/>
                <a:sym typeface="Roboto"/>
              </a:rPr>
              <a:t>Informes</a:t>
            </a:r>
            <a:endParaRPr b="1" sz="2400">
              <a:solidFill>
                <a:srgbClr val="0000FF"/>
              </a:solidFill>
              <a:latin typeface="Roboto"/>
              <a:ea typeface="Roboto"/>
              <a:cs typeface="Roboto"/>
              <a:sym typeface="Roboto"/>
            </a:endParaRPr>
          </a:p>
          <a:p>
            <a:pPr indent="0" lvl="0" marL="0" rtl="0" algn="ctr">
              <a:spcBef>
                <a:spcPts val="0"/>
              </a:spcBef>
              <a:spcAft>
                <a:spcPts val="0"/>
              </a:spcAft>
              <a:buNone/>
            </a:pPr>
            <a:r>
              <a:t/>
            </a:r>
            <a:endParaRPr sz="2400">
              <a:solidFill>
                <a:srgbClr val="0000FF"/>
              </a:solidFill>
              <a:latin typeface="Roboto"/>
              <a:ea typeface="Roboto"/>
              <a:cs typeface="Roboto"/>
              <a:sym typeface="Roboto"/>
            </a:endParaRPr>
          </a:p>
          <a:p>
            <a:pPr indent="0" lvl="0" marL="0" rtl="0" algn="just">
              <a:spcBef>
                <a:spcPts val="0"/>
              </a:spcBef>
              <a:spcAft>
                <a:spcPts val="0"/>
              </a:spcAft>
              <a:buNone/>
            </a:pPr>
            <a:r>
              <a:rPr lang="es" sz="1600">
                <a:latin typeface="Roboto"/>
                <a:ea typeface="Roboto"/>
                <a:cs typeface="Roboto"/>
                <a:sym typeface="Roboto"/>
              </a:rPr>
              <a:t>Se pueden realizar una gran cantidad de informes </a:t>
            </a:r>
            <a:r>
              <a:rPr lang="es" sz="1600">
                <a:latin typeface="Roboto"/>
                <a:ea typeface="Roboto"/>
                <a:cs typeface="Roboto"/>
                <a:sym typeface="Roboto"/>
              </a:rPr>
              <a:t>que</a:t>
            </a:r>
            <a:r>
              <a:rPr lang="es" sz="1600">
                <a:latin typeface="Roboto"/>
                <a:ea typeface="Roboto"/>
                <a:cs typeface="Roboto"/>
                <a:sym typeface="Roboto"/>
              </a:rPr>
              <a:t> </a:t>
            </a:r>
            <a:r>
              <a:rPr lang="es" sz="1600">
                <a:latin typeface="Roboto"/>
                <a:ea typeface="Roboto"/>
                <a:cs typeface="Roboto"/>
                <a:sym typeface="Roboto"/>
              </a:rPr>
              <a:t>muestren</a:t>
            </a:r>
            <a:r>
              <a:rPr lang="es" sz="1600">
                <a:latin typeface="Roboto"/>
                <a:ea typeface="Roboto"/>
                <a:cs typeface="Roboto"/>
                <a:sym typeface="Roboto"/>
              </a:rPr>
              <a:t> </a:t>
            </a:r>
            <a:r>
              <a:rPr lang="es" sz="1600">
                <a:latin typeface="Roboto"/>
                <a:ea typeface="Roboto"/>
                <a:cs typeface="Roboto"/>
                <a:sym typeface="Roboto"/>
              </a:rPr>
              <a:t>información</a:t>
            </a:r>
            <a:r>
              <a:rPr lang="es" sz="1600">
                <a:latin typeface="Roboto"/>
                <a:ea typeface="Roboto"/>
                <a:cs typeface="Roboto"/>
                <a:sym typeface="Roboto"/>
              </a:rPr>
              <a:t> relacionada con el proyecto.</a:t>
            </a:r>
            <a:endParaRPr sz="1600">
              <a:latin typeface="Roboto"/>
              <a:ea typeface="Roboto"/>
              <a:cs typeface="Roboto"/>
              <a:sym typeface="Roboto"/>
            </a:endParaRPr>
          </a:p>
        </p:txBody>
      </p:sp>
      <p:pic>
        <p:nvPicPr>
          <p:cNvPr id="921" name="Google Shape;921;p83"/>
          <p:cNvPicPr preferRelativeResize="0"/>
          <p:nvPr/>
        </p:nvPicPr>
        <p:blipFill>
          <a:blip r:embed="rId5">
            <a:alphaModFix/>
          </a:blip>
          <a:stretch>
            <a:fillRect/>
          </a:stretch>
        </p:blipFill>
        <p:spPr>
          <a:xfrm>
            <a:off x="152400" y="3152400"/>
            <a:ext cx="1876829" cy="18387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5" name="Shape 925"/>
        <p:cNvGrpSpPr/>
        <p:nvPr/>
      </p:nvGrpSpPr>
      <p:grpSpPr>
        <a:xfrm>
          <a:off x="0" y="0"/>
          <a:ext cx="0" cy="0"/>
          <a:chOff x="0" y="0"/>
          <a:chExt cx="0" cy="0"/>
        </a:xfrm>
      </p:grpSpPr>
      <p:sp>
        <p:nvSpPr>
          <p:cNvPr id="926" name="Google Shape;926;p8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927" name="Google Shape;927;p84"/>
          <p:cNvPicPr preferRelativeResize="0"/>
          <p:nvPr/>
        </p:nvPicPr>
        <p:blipFill>
          <a:blip r:embed="rId3">
            <a:alphaModFix/>
          </a:blip>
          <a:stretch>
            <a:fillRect/>
          </a:stretch>
        </p:blipFill>
        <p:spPr>
          <a:xfrm>
            <a:off x="152400" y="820400"/>
            <a:ext cx="8839200" cy="3733371"/>
          </a:xfrm>
          <a:prstGeom prst="rect">
            <a:avLst/>
          </a:prstGeom>
          <a:noFill/>
          <a:ln>
            <a:noFill/>
          </a:ln>
        </p:spPr>
      </p:pic>
      <p:pic>
        <p:nvPicPr>
          <p:cNvPr id="928" name="Google Shape;928;p84"/>
          <p:cNvPicPr preferRelativeResize="0"/>
          <p:nvPr/>
        </p:nvPicPr>
        <p:blipFill>
          <a:blip r:embed="rId4">
            <a:alphaModFix/>
          </a:blip>
          <a:stretch>
            <a:fillRect/>
          </a:stretch>
        </p:blipFill>
        <p:spPr>
          <a:xfrm>
            <a:off x="4023450" y="2511625"/>
            <a:ext cx="2864450" cy="2618950"/>
          </a:xfrm>
          <a:prstGeom prst="rect">
            <a:avLst/>
          </a:prstGeom>
          <a:noFill/>
          <a:ln>
            <a:noFill/>
          </a:ln>
        </p:spPr>
      </p:pic>
      <p:cxnSp>
        <p:nvCxnSpPr>
          <p:cNvPr id="929" name="Google Shape;929;p84"/>
          <p:cNvCxnSpPr>
            <a:endCxn id="928" idx="3"/>
          </p:cNvCxnSpPr>
          <p:nvPr/>
        </p:nvCxnSpPr>
        <p:spPr>
          <a:xfrm rot="5400000">
            <a:off x="6449750" y="1827450"/>
            <a:ext cx="2431800" cy="1555500"/>
          </a:xfrm>
          <a:prstGeom prst="curvedConnector2">
            <a:avLst/>
          </a:prstGeom>
          <a:noFill/>
          <a:ln cap="flat" cmpd="sng" w="28575">
            <a:solidFill>
              <a:srgbClr val="FF0000"/>
            </a:solidFill>
            <a:prstDash val="solid"/>
            <a:round/>
            <a:headEnd len="med" w="med" type="none"/>
            <a:tailEnd len="med" w="med" type="stealth"/>
          </a:ln>
        </p:spPr>
      </p:cxnSp>
      <p:sp>
        <p:nvSpPr>
          <p:cNvPr id="930" name="Google Shape;930;p84"/>
          <p:cNvSpPr txBox="1"/>
          <p:nvPr/>
        </p:nvSpPr>
        <p:spPr>
          <a:xfrm>
            <a:off x="0" y="0"/>
            <a:ext cx="9144000" cy="88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2400">
                <a:solidFill>
                  <a:srgbClr val="0000FF"/>
                </a:solidFill>
                <a:latin typeface="Roboto"/>
                <a:ea typeface="Roboto"/>
                <a:cs typeface="Roboto"/>
                <a:sym typeface="Roboto"/>
              </a:rPr>
              <a:t>Lanzamientos</a:t>
            </a:r>
            <a:endParaRPr b="1"/>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4" name="Shape 934"/>
        <p:cNvGrpSpPr/>
        <p:nvPr/>
      </p:nvGrpSpPr>
      <p:grpSpPr>
        <a:xfrm>
          <a:off x="0" y="0"/>
          <a:ext cx="0" cy="0"/>
          <a:chOff x="0" y="0"/>
          <a:chExt cx="0" cy="0"/>
        </a:xfrm>
      </p:grpSpPr>
      <p:sp>
        <p:nvSpPr>
          <p:cNvPr id="935" name="Google Shape;935;p8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936" name="Google Shape;936;p85"/>
          <p:cNvSpPr txBox="1"/>
          <p:nvPr/>
        </p:nvSpPr>
        <p:spPr>
          <a:xfrm>
            <a:off x="0" y="1071750"/>
            <a:ext cx="3326700" cy="41595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0000FF"/>
              </a:buClr>
              <a:buSzPts val="1600"/>
              <a:buFont typeface="Roboto"/>
              <a:buChar char="●"/>
            </a:pPr>
            <a:r>
              <a:rPr lang="es" sz="1600">
                <a:latin typeface="Roboto"/>
                <a:ea typeface="Roboto"/>
                <a:cs typeface="Roboto"/>
                <a:sym typeface="Roboto"/>
              </a:rPr>
              <a:t>Los componentes son subsecciones de un proyecto; se utilizan para agrupar problemas dentro de un proyecto en partes más pequeñas. </a:t>
            </a:r>
            <a:endParaRPr sz="1600">
              <a:latin typeface="Roboto"/>
              <a:ea typeface="Roboto"/>
              <a:cs typeface="Roboto"/>
              <a:sym typeface="Roboto"/>
            </a:endParaRPr>
          </a:p>
          <a:p>
            <a:pPr indent="-330200" lvl="0" marL="457200" rtl="0" algn="l">
              <a:spcBef>
                <a:spcPts val="0"/>
              </a:spcBef>
              <a:spcAft>
                <a:spcPts val="0"/>
              </a:spcAft>
              <a:buClr>
                <a:srgbClr val="0000FF"/>
              </a:buClr>
              <a:buSzPts val="1600"/>
              <a:buFont typeface="Roboto"/>
              <a:buChar char="●"/>
            </a:pPr>
            <a:r>
              <a:rPr lang="es" sz="1600">
                <a:latin typeface="Roboto"/>
                <a:ea typeface="Roboto"/>
                <a:cs typeface="Roboto"/>
                <a:sym typeface="Roboto"/>
              </a:rPr>
              <a:t>Los componentes agregan algunas estructuras a los proyectos, dividiéndolos en características, equipos, módulos, subproyectos y más. </a:t>
            </a:r>
            <a:endParaRPr sz="1600">
              <a:latin typeface="Roboto"/>
              <a:ea typeface="Roboto"/>
              <a:cs typeface="Roboto"/>
              <a:sym typeface="Roboto"/>
            </a:endParaRPr>
          </a:p>
          <a:p>
            <a:pPr indent="-330200" lvl="0" marL="457200" rtl="0" algn="l">
              <a:spcBef>
                <a:spcPts val="0"/>
              </a:spcBef>
              <a:spcAft>
                <a:spcPts val="0"/>
              </a:spcAft>
              <a:buClr>
                <a:srgbClr val="0000FF"/>
              </a:buClr>
              <a:buSzPts val="1600"/>
              <a:buFont typeface="Roboto"/>
              <a:buChar char="●"/>
            </a:pPr>
            <a:r>
              <a:rPr lang="es" sz="1600">
                <a:latin typeface="Roboto"/>
                <a:ea typeface="Roboto"/>
                <a:cs typeface="Roboto"/>
                <a:sym typeface="Roboto"/>
              </a:rPr>
              <a:t>Con los componentes, puede generar informes, recopilar estadísticas y mostrarlos en paneles y así sucesivamente.</a:t>
            </a:r>
            <a:endParaRPr sz="1600">
              <a:latin typeface="Roboto"/>
              <a:ea typeface="Roboto"/>
              <a:cs typeface="Roboto"/>
              <a:sym typeface="Roboto"/>
            </a:endParaRPr>
          </a:p>
        </p:txBody>
      </p:sp>
      <p:pic>
        <p:nvPicPr>
          <p:cNvPr id="937" name="Google Shape;937;p85"/>
          <p:cNvPicPr preferRelativeResize="0"/>
          <p:nvPr/>
        </p:nvPicPr>
        <p:blipFill>
          <a:blip r:embed="rId3">
            <a:alphaModFix/>
          </a:blip>
          <a:stretch>
            <a:fillRect/>
          </a:stretch>
        </p:blipFill>
        <p:spPr>
          <a:xfrm>
            <a:off x="3479100" y="152400"/>
            <a:ext cx="5512501" cy="3145785"/>
          </a:xfrm>
          <a:prstGeom prst="rect">
            <a:avLst/>
          </a:prstGeom>
          <a:noFill/>
          <a:ln>
            <a:noFill/>
          </a:ln>
        </p:spPr>
      </p:pic>
      <p:pic>
        <p:nvPicPr>
          <p:cNvPr id="938" name="Google Shape;938;p85"/>
          <p:cNvPicPr preferRelativeResize="0"/>
          <p:nvPr/>
        </p:nvPicPr>
        <p:blipFill>
          <a:blip r:embed="rId4">
            <a:alphaModFix/>
          </a:blip>
          <a:stretch>
            <a:fillRect/>
          </a:stretch>
        </p:blipFill>
        <p:spPr>
          <a:xfrm>
            <a:off x="4107025" y="3019300"/>
            <a:ext cx="3102000" cy="2111275"/>
          </a:xfrm>
          <a:prstGeom prst="rect">
            <a:avLst/>
          </a:prstGeom>
          <a:noFill/>
          <a:ln>
            <a:noFill/>
          </a:ln>
        </p:spPr>
      </p:pic>
      <p:cxnSp>
        <p:nvCxnSpPr>
          <p:cNvPr id="939" name="Google Shape;939;p85"/>
          <p:cNvCxnSpPr>
            <a:endCxn id="938" idx="3"/>
          </p:cNvCxnSpPr>
          <p:nvPr/>
        </p:nvCxnSpPr>
        <p:spPr>
          <a:xfrm rot="5400000">
            <a:off x="7011175" y="3190387"/>
            <a:ext cx="1082400" cy="686700"/>
          </a:xfrm>
          <a:prstGeom prst="curvedConnector2">
            <a:avLst/>
          </a:prstGeom>
          <a:noFill/>
          <a:ln cap="flat" cmpd="sng" w="28575">
            <a:solidFill>
              <a:srgbClr val="FF0000"/>
            </a:solidFill>
            <a:prstDash val="solid"/>
            <a:round/>
            <a:headEnd len="med" w="med" type="none"/>
            <a:tailEnd len="med" w="med" type="stealth"/>
          </a:ln>
        </p:spPr>
      </p:cxnSp>
      <p:sp>
        <p:nvSpPr>
          <p:cNvPr id="940" name="Google Shape;940;p85"/>
          <p:cNvSpPr txBox="1"/>
          <p:nvPr/>
        </p:nvSpPr>
        <p:spPr>
          <a:xfrm>
            <a:off x="293925" y="227125"/>
            <a:ext cx="2645100" cy="84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2400">
                <a:solidFill>
                  <a:srgbClr val="0000FF"/>
                </a:solidFill>
                <a:latin typeface="Roboto"/>
                <a:ea typeface="Roboto"/>
                <a:cs typeface="Roboto"/>
                <a:sym typeface="Roboto"/>
              </a:rPr>
              <a:t>Componentes</a:t>
            </a:r>
            <a:endParaRPr b="1" sz="2400">
              <a:solidFill>
                <a:srgbClr val="0000FF"/>
              </a:solidFill>
              <a:latin typeface="Roboto"/>
              <a:ea typeface="Roboto"/>
              <a:cs typeface="Roboto"/>
              <a:sym typeface="Roboto"/>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4" name="Shape 944"/>
        <p:cNvGrpSpPr/>
        <p:nvPr/>
      </p:nvGrpSpPr>
      <p:grpSpPr>
        <a:xfrm>
          <a:off x="0" y="0"/>
          <a:ext cx="0" cy="0"/>
          <a:chOff x="0" y="0"/>
          <a:chExt cx="0" cy="0"/>
        </a:xfrm>
      </p:grpSpPr>
      <p:sp>
        <p:nvSpPr>
          <p:cNvPr id="945" name="Google Shape;945;p8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946" name="Google Shape;946;p86"/>
          <p:cNvSpPr txBox="1"/>
          <p:nvPr/>
        </p:nvSpPr>
        <p:spPr>
          <a:xfrm>
            <a:off x="0" y="240475"/>
            <a:ext cx="9144000" cy="68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3600">
                <a:solidFill>
                  <a:srgbClr val="0000FF"/>
                </a:solidFill>
                <a:latin typeface="Roboto"/>
                <a:ea typeface="Roboto"/>
                <a:cs typeface="Roboto"/>
                <a:sym typeface="Roboto"/>
              </a:rPr>
              <a:t>Actividad</a:t>
            </a:r>
            <a:endParaRPr sz="3600"/>
          </a:p>
        </p:txBody>
      </p:sp>
      <p:sp>
        <p:nvSpPr>
          <p:cNvPr id="947" name="Google Shape;947;p86"/>
          <p:cNvSpPr txBox="1"/>
          <p:nvPr/>
        </p:nvSpPr>
        <p:spPr>
          <a:xfrm>
            <a:off x="347350" y="1129950"/>
            <a:ext cx="8389800" cy="144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Roboto"/>
                <a:ea typeface="Roboto"/>
                <a:cs typeface="Roboto"/>
                <a:sym typeface="Roboto"/>
              </a:rPr>
              <a:t>Por los grupos del proyecto utilizar Jira para desarrollar la </a:t>
            </a:r>
            <a:r>
              <a:rPr lang="es" sz="2400">
                <a:latin typeface="Roboto"/>
                <a:ea typeface="Roboto"/>
                <a:cs typeface="Roboto"/>
                <a:sym typeface="Roboto"/>
              </a:rPr>
              <a:t>metodología</a:t>
            </a:r>
            <a:r>
              <a:rPr lang="es" sz="2400">
                <a:latin typeface="Roboto"/>
                <a:ea typeface="Roboto"/>
                <a:cs typeface="Roboto"/>
                <a:sym typeface="Roboto"/>
              </a:rPr>
              <a:t> </a:t>
            </a:r>
            <a:r>
              <a:rPr lang="es" sz="2400">
                <a:latin typeface="Roboto"/>
                <a:ea typeface="Roboto"/>
                <a:cs typeface="Roboto"/>
                <a:sym typeface="Roboto"/>
              </a:rPr>
              <a:t>ágil</a:t>
            </a:r>
            <a:r>
              <a:rPr lang="es" sz="2400">
                <a:latin typeface="Roboto"/>
                <a:ea typeface="Roboto"/>
                <a:cs typeface="Roboto"/>
                <a:sym typeface="Roboto"/>
              </a:rPr>
              <a:t> desarrollada en el proyecto.</a:t>
            </a:r>
            <a:endParaRPr sz="2400">
              <a:latin typeface="Roboto"/>
              <a:ea typeface="Roboto"/>
              <a:cs typeface="Roboto"/>
              <a:sym typeface="Roboto"/>
            </a:endParaRPr>
          </a:p>
        </p:txBody>
      </p:sp>
      <p:pic>
        <p:nvPicPr>
          <p:cNvPr id="948" name="Google Shape;948;p86"/>
          <p:cNvPicPr preferRelativeResize="0"/>
          <p:nvPr/>
        </p:nvPicPr>
        <p:blipFill>
          <a:blip r:embed="rId3">
            <a:alphaModFix/>
          </a:blip>
          <a:stretch>
            <a:fillRect/>
          </a:stretch>
        </p:blipFill>
        <p:spPr>
          <a:xfrm>
            <a:off x="646725" y="2176400"/>
            <a:ext cx="2867950" cy="2867950"/>
          </a:xfrm>
          <a:prstGeom prst="rect">
            <a:avLst/>
          </a:prstGeom>
          <a:noFill/>
          <a:ln>
            <a:noFill/>
          </a:ln>
        </p:spPr>
      </p:pic>
      <p:pic>
        <p:nvPicPr>
          <p:cNvPr id="949" name="Google Shape;949;p86"/>
          <p:cNvPicPr preferRelativeResize="0"/>
          <p:nvPr/>
        </p:nvPicPr>
        <p:blipFill>
          <a:blip r:embed="rId4">
            <a:alphaModFix/>
          </a:blip>
          <a:stretch>
            <a:fillRect/>
          </a:stretch>
        </p:blipFill>
        <p:spPr>
          <a:xfrm>
            <a:off x="3653725" y="2403525"/>
            <a:ext cx="2857500" cy="1428750"/>
          </a:xfrm>
          <a:prstGeom prst="rect">
            <a:avLst/>
          </a:prstGeom>
          <a:noFill/>
          <a:ln>
            <a:noFill/>
          </a:ln>
        </p:spPr>
      </p:pic>
      <p:pic>
        <p:nvPicPr>
          <p:cNvPr id="950" name="Google Shape;950;p86"/>
          <p:cNvPicPr preferRelativeResize="0"/>
          <p:nvPr/>
        </p:nvPicPr>
        <p:blipFill>
          <a:blip r:embed="rId5">
            <a:alphaModFix/>
          </a:blip>
          <a:stretch>
            <a:fillRect/>
          </a:stretch>
        </p:blipFill>
        <p:spPr>
          <a:xfrm>
            <a:off x="3653721" y="2320196"/>
            <a:ext cx="5066725" cy="22178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4" name="Shape 954"/>
        <p:cNvGrpSpPr/>
        <p:nvPr/>
      </p:nvGrpSpPr>
      <p:grpSpPr>
        <a:xfrm>
          <a:off x="0" y="0"/>
          <a:ext cx="0" cy="0"/>
          <a:chOff x="0" y="0"/>
          <a:chExt cx="0" cy="0"/>
        </a:xfrm>
      </p:grpSpPr>
      <p:sp>
        <p:nvSpPr>
          <p:cNvPr id="955" name="Google Shape;955;p87"/>
          <p:cNvSpPr txBox="1"/>
          <p:nvPr>
            <p:ph type="title"/>
          </p:nvPr>
        </p:nvSpPr>
        <p:spPr>
          <a:xfrm>
            <a:off x="1388550" y="1447125"/>
            <a:ext cx="6366900" cy="186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¿Preguntas?</a:t>
            </a:r>
            <a:endParaRPr/>
          </a:p>
        </p:txBody>
      </p:sp>
      <p:sp>
        <p:nvSpPr>
          <p:cNvPr id="956" name="Google Shape;956;p8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2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000000"/>
                </a:solidFill>
              </a:rPr>
              <a:t>Ventajas al usar jUnit</a:t>
            </a:r>
            <a:endParaRPr>
              <a:solidFill>
                <a:srgbClr val="000000"/>
              </a:solidFill>
            </a:endParaRPr>
          </a:p>
        </p:txBody>
      </p:sp>
      <p:sp>
        <p:nvSpPr>
          <p:cNvPr id="334" name="Google Shape;334;p20"/>
          <p:cNvSpPr txBox="1"/>
          <p:nvPr>
            <p:ph idx="1" type="body"/>
          </p:nvPr>
        </p:nvSpPr>
        <p:spPr>
          <a:xfrm>
            <a:off x="596375" y="1597875"/>
            <a:ext cx="7030500" cy="2541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lang="es" sz="1400">
                <a:solidFill>
                  <a:srgbClr val="000000"/>
                </a:solidFill>
                <a:highlight>
                  <a:srgbClr val="FFFFFF"/>
                </a:highlight>
              </a:rPr>
              <a:t>Los test JUnit permiten escribir código más rápidamente e incrementa su calidad. </a:t>
            </a:r>
            <a:endParaRPr sz="1400">
              <a:solidFill>
                <a:srgbClr val="000000"/>
              </a:solidFill>
              <a:highlight>
                <a:srgbClr val="FFFFFF"/>
              </a:highlight>
            </a:endParaRPr>
          </a:p>
          <a:p>
            <a:pPr indent="-317500" lvl="0" marL="457200" rtl="0" algn="l">
              <a:spcBef>
                <a:spcPts val="0"/>
              </a:spcBef>
              <a:spcAft>
                <a:spcPts val="0"/>
              </a:spcAft>
              <a:buClr>
                <a:srgbClr val="000000"/>
              </a:buClr>
              <a:buSzPts val="1400"/>
              <a:buChar char="●"/>
            </a:pPr>
            <a:r>
              <a:rPr lang="es" sz="1400">
                <a:solidFill>
                  <a:srgbClr val="000000"/>
                </a:solidFill>
                <a:highlight>
                  <a:srgbClr val="FFFFFF"/>
                </a:highlight>
              </a:rPr>
              <a:t>JUnit es elegantemente simple. </a:t>
            </a:r>
            <a:endParaRPr sz="1400">
              <a:solidFill>
                <a:srgbClr val="000000"/>
              </a:solidFill>
              <a:highlight>
                <a:srgbClr val="FFFFFF"/>
              </a:highlight>
            </a:endParaRPr>
          </a:p>
          <a:p>
            <a:pPr indent="-317500" lvl="0" marL="457200" rtl="0" algn="l">
              <a:spcBef>
                <a:spcPts val="0"/>
              </a:spcBef>
              <a:spcAft>
                <a:spcPts val="0"/>
              </a:spcAft>
              <a:buClr>
                <a:srgbClr val="000000"/>
              </a:buClr>
              <a:buSzPts val="1400"/>
              <a:buChar char="●"/>
            </a:pPr>
            <a:r>
              <a:rPr lang="es" sz="1400">
                <a:solidFill>
                  <a:srgbClr val="000000"/>
                </a:solidFill>
                <a:highlight>
                  <a:srgbClr val="FFFFFF"/>
                </a:highlight>
              </a:rPr>
              <a:t>Los test JUnit chequean sus propios resultados y proporcionan feedback inmediatamente. </a:t>
            </a:r>
            <a:endParaRPr sz="1400">
              <a:solidFill>
                <a:srgbClr val="000000"/>
              </a:solidFill>
              <a:highlight>
                <a:srgbClr val="FFFFFF"/>
              </a:highlight>
            </a:endParaRPr>
          </a:p>
          <a:p>
            <a:pPr indent="-317500" lvl="0" marL="457200" rtl="0" algn="l">
              <a:spcBef>
                <a:spcPts val="0"/>
              </a:spcBef>
              <a:spcAft>
                <a:spcPts val="0"/>
              </a:spcAft>
              <a:buClr>
                <a:srgbClr val="000000"/>
              </a:buClr>
              <a:buSzPts val="1400"/>
              <a:buChar char="●"/>
            </a:pPr>
            <a:r>
              <a:rPr lang="es" sz="1400">
                <a:solidFill>
                  <a:srgbClr val="000000"/>
                </a:solidFill>
                <a:highlight>
                  <a:srgbClr val="FFFFFF"/>
                </a:highlight>
              </a:rPr>
              <a:t>Los tests JUnit pueden componerse como un árbol de suites de tests. </a:t>
            </a:r>
            <a:endParaRPr sz="1400">
              <a:solidFill>
                <a:srgbClr val="000000"/>
              </a:solidFill>
              <a:highlight>
                <a:srgbClr val="FFFFFF"/>
              </a:highlight>
            </a:endParaRPr>
          </a:p>
          <a:p>
            <a:pPr indent="-317500" lvl="0" marL="457200" rtl="0" algn="l">
              <a:spcBef>
                <a:spcPts val="0"/>
              </a:spcBef>
              <a:spcAft>
                <a:spcPts val="0"/>
              </a:spcAft>
              <a:buClr>
                <a:srgbClr val="000000"/>
              </a:buClr>
              <a:buSzPts val="1400"/>
              <a:buChar char="●"/>
            </a:pPr>
            <a:r>
              <a:rPr lang="es" sz="1400">
                <a:solidFill>
                  <a:srgbClr val="000000"/>
                </a:solidFill>
                <a:highlight>
                  <a:srgbClr val="FFFFFF"/>
                </a:highlight>
              </a:rPr>
              <a:t>Los tests JUnit son tests del desarrollador. </a:t>
            </a:r>
            <a:endParaRPr sz="1400">
              <a:solidFill>
                <a:srgbClr val="000000"/>
              </a:solidFill>
              <a:highlight>
                <a:srgbClr val="FFFFFF"/>
              </a:highlight>
            </a:endParaRPr>
          </a:p>
          <a:p>
            <a:pPr indent="-317500" lvl="0" marL="457200" rtl="0" algn="l">
              <a:spcBef>
                <a:spcPts val="0"/>
              </a:spcBef>
              <a:spcAft>
                <a:spcPts val="0"/>
              </a:spcAft>
              <a:buClr>
                <a:srgbClr val="000000"/>
              </a:buClr>
              <a:buSzPts val="1400"/>
              <a:buChar char="●"/>
            </a:pPr>
            <a:r>
              <a:rPr lang="es" sz="1400">
                <a:solidFill>
                  <a:srgbClr val="000000"/>
                </a:solidFill>
                <a:highlight>
                  <a:srgbClr val="FFFFFF"/>
                </a:highlight>
              </a:rPr>
              <a:t>Los tests JUnit incrementan la estabilidad del software. </a:t>
            </a:r>
            <a:endParaRPr sz="1400">
              <a:solidFill>
                <a:srgbClr val="000000"/>
              </a:solidFill>
              <a:highlight>
                <a:srgbClr val="FFFFFF"/>
              </a:highlight>
            </a:endParaRPr>
          </a:p>
          <a:p>
            <a:pPr indent="0" lvl="0" marL="457200" rtl="0" algn="l">
              <a:spcBef>
                <a:spcPts val="1600"/>
              </a:spcBef>
              <a:spcAft>
                <a:spcPts val="1600"/>
              </a:spcAft>
              <a:buNone/>
            </a:pPr>
            <a:r>
              <a:t/>
            </a:r>
            <a:endParaRPr sz="1050">
              <a:solidFill>
                <a:srgbClr val="757575"/>
              </a:solidFill>
              <a:highlight>
                <a:srgbClr val="FFFFFF"/>
              </a:highlight>
              <a:latin typeface="Arial"/>
              <a:ea typeface="Arial"/>
              <a:cs typeface="Arial"/>
              <a:sym typeface="Arial"/>
            </a:endParaRPr>
          </a:p>
        </p:txBody>
      </p:sp>
      <p:sp>
        <p:nvSpPr>
          <p:cNvPr id="335" name="Google Shape;335;p2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336" name="Google Shape;336;p20"/>
          <p:cNvPicPr preferRelativeResize="0"/>
          <p:nvPr/>
        </p:nvPicPr>
        <p:blipFill>
          <a:blip r:embed="rId3">
            <a:alphaModFix/>
          </a:blip>
          <a:stretch>
            <a:fillRect/>
          </a:stretch>
        </p:blipFill>
        <p:spPr>
          <a:xfrm>
            <a:off x="6191163" y="2885538"/>
            <a:ext cx="2143125" cy="2143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2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Funcionamiento</a:t>
            </a:r>
            <a:endParaRPr/>
          </a:p>
        </p:txBody>
      </p:sp>
      <p:sp>
        <p:nvSpPr>
          <p:cNvPr id="342" name="Google Shape;342;p2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343" name="Google Shape;343;p21"/>
          <p:cNvPicPr preferRelativeResize="0"/>
          <p:nvPr/>
        </p:nvPicPr>
        <p:blipFill>
          <a:blip r:embed="rId3">
            <a:alphaModFix/>
          </a:blip>
          <a:stretch>
            <a:fillRect/>
          </a:stretch>
        </p:blipFill>
        <p:spPr>
          <a:xfrm>
            <a:off x="668625" y="1471475"/>
            <a:ext cx="3433053" cy="3240824"/>
          </a:xfrm>
          <a:prstGeom prst="rect">
            <a:avLst/>
          </a:prstGeom>
          <a:noFill/>
          <a:ln>
            <a:noFill/>
          </a:ln>
        </p:spPr>
      </p:pic>
      <p:pic>
        <p:nvPicPr>
          <p:cNvPr id="344" name="Google Shape;344;p21"/>
          <p:cNvPicPr preferRelativeResize="0"/>
          <p:nvPr/>
        </p:nvPicPr>
        <p:blipFill>
          <a:blip r:embed="rId4">
            <a:alphaModFix/>
          </a:blip>
          <a:stretch>
            <a:fillRect/>
          </a:stretch>
        </p:blipFill>
        <p:spPr>
          <a:xfrm>
            <a:off x="4332351" y="1160725"/>
            <a:ext cx="3007876" cy="3862326"/>
          </a:xfrm>
          <a:prstGeom prst="rect">
            <a:avLst/>
          </a:prstGeom>
          <a:noFill/>
          <a:ln>
            <a:noFill/>
          </a:ln>
        </p:spPr>
      </p:pic>
      <p:sp>
        <p:nvSpPr>
          <p:cNvPr id="345" name="Google Shape;345;p21"/>
          <p:cNvSpPr txBox="1"/>
          <p:nvPr/>
        </p:nvSpPr>
        <p:spPr>
          <a:xfrm>
            <a:off x="1150025" y="1086975"/>
            <a:ext cx="3650100" cy="2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Nunito"/>
                <a:ea typeface="Nunito"/>
                <a:cs typeface="Nunito"/>
                <a:sym typeface="Nunito"/>
              </a:rPr>
              <a:t>Para iniciar se crea un nuevo proyecto</a:t>
            </a:r>
            <a:endParaRPr>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